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1" r:id="rId5"/>
  </p:sldMasterIdLst>
  <p:notesMasterIdLst>
    <p:notesMasterId r:id="rId25"/>
  </p:notesMasterIdLst>
  <p:handoutMasterIdLst>
    <p:handoutMasterId r:id="rId26"/>
  </p:handoutMasterIdLst>
  <p:sldIdLst>
    <p:sldId id="327" r:id="rId6"/>
    <p:sldId id="412" r:id="rId7"/>
    <p:sldId id="403" r:id="rId8"/>
    <p:sldId id="347" r:id="rId9"/>
    <p:sldId id="411" r:id="rId10"/>
    <p:sldId id="417" r:id="rId11"/>
    <p:sldId id="398" r:id="rId12"/>
    <p:sldId id="369" r:id="rId13"/>
    <p:sldId id="316" r:id="rId14"/>
    <p:sldId id="406" r:id="rId15"/>
    <p:sldId id="408" r:id="rId16"/>
    <p:sldId id="413" r:id="rId17"/>
    <p:sldId id="415" r:id="rId18"/>
    <p:sldId id="409" r:id="rId19"/>
    <p:sldId id="414" r:id="rId20"/>
    <p:sldId id="407" r:id="rId21"/>
    <p:sldId id="410" r:id="rId22"/>
    <p:sldId id="416" r:id="rId23"/>
    <p:sldId id="322" r:id="rId24"/>
  </p:sldIdLst>
  <p:sldSz cx="12192000" cy="6858000"/>
  <p:notesSz cx="150876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82829F-EB74-2453-308B-32D6F933F518}" name="Michelle Robinson" initials="MKR" userId="Michelle Robinso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ie Miklus" initials="BM" lastIdx="1" clrIdx="0">
    <p:extLst>
      <p:ext uri="{19B8F6BF-5375-455C-9EA6-DF929625EA0E}">
        <p15:presenceInfo xmlns:p15="http://schemas.microsoft.com/office/powerpoint/2012/main" userId="S::Brandie.Miklus@tampagov.net::3dd1e952-65fa-4dc5-9567-e563deedc4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B3DF"/>
    <a:srgbClr val="9DBE20"/>
    <a:srgbClr val="7AB5DB"/>
    <a:srgbClr val="021758"/>
    <a:srgbClr val="70AD47"/>
    <a:srgbClr val="5B9BD5"/>
    <a:srgbClr val="7030A0"/>
    <a:srgbClr val="E1C000"/>
    <a:srgbClr val="C55A11"/>
    <a:srgbClr val="EAE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5BA24A-3398-4EB9-8BBC-47BF571751C9}" v="1" dt="2025-06-03T21:59:38.629"/>
    <p1510:client id="{99695417-F3B5-44C8-A227-9526DA7D9FEB}" v="250" dt="2025-06-03T21:32:36.391"/>
    <p1510:client id="{CF7E97A1-A1DE-4795-978D-19194879DFFF}" v="114" dt="2025-06-03T21:45:21.4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703" y="3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E9F3ED-6A64-667D-575F-1595C2FABA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" y="1"/>
            <a:ext cx="6538615" cy="481013"/>
          </a:xfrm>
          <a:prstGeom prst="rect">
            <a:avLst/>
          </a:prstGeom>
        </p:spPr>
        <p:txBody>
          <a:bodyPr vert="horz" lIns="133436" tIns="66718" rIns="133436" bIns="66718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20944-139F-FCA2-73B2-C2250248A0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8545712" y="278674"/>
            <a:ext cx="5823431" cy="341677"/>
          </a:xfrm>
          <a:prstGeom prst="rect">
            <a:avLst/>
          </a:prstGeom>
        </p:spPr>
        <p:txBody>
          <a:bodyPr vert="horz" lIns="133436" tIns="66718" rIns="133436" bIns="66718" rtlCol="0"/>
          <a:lstStyle>
            <a:lvl1pPr algn="r">
              <a:defRPr sz="1800"/>
            </a:lvl1pPr>
          </a:lstStyle>
          <a:p>
            <a:fld id="{3D4514A9-7249-490C-BB14-023F07F231F9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3F40B-637A-341F-63FA-B0D64F210B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" y="9120190"/>
            <a:ext cx="6538615" cy="481012"/>
          </a:xfrm>
          <a:prstGeom prst="rect">
            <a:avLst/>
          </a:prstGeom>
        </p:spPr>
        <p:txBody>
          <a:bodyPr vert="horz" lIns="133436" tIns="66718" rIns="133436" bIns="66718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E9840-CA79-E760-B511-06BFF20E61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2566756" y="8989560"/>
            <a:ext cx="2080252" cy="261257"/>
          </a:xfrm>
          <a:prstGeom prst="rect">
            <a:avLst/>
          </a:prstGeom>
        </p:spPr>
        <p:txBody>
          <a:bodyPr vert="horz" lIns="133436" tIns="66718" rIns="133436" bIns="66718" rtlCol="0" anchor="b"/>
          <a:lstStyle>
            <a:lvl1pPr algn="r">
              <a:defRPr sz="1800"/>
            </a:lvl1pPr>
          </a:lstStyle>
          <a:p>
            <a:fld id="{C5129B01-D94D-4B5D-8A8F-2F9AAE565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7178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475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6537960" cy="481727"/>
          </a:xfrm>
          <a:prstGeom prst="rect">
            <a:avLst/>
          </a:prstGeom>
        </p:spPr>
        <p:txBody>
          <a:bodyPr vert="horz" lIns="141055" tIns="70527" rIns="141055" bIns="7052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546148" y="1"/>
            <a:ext cx="6537960" cy="481727"/>
          </a:xfrm>
          <a:prstGeom prst="rect">
            <a:avLst/>
          </a:prstGeom>
        </p:spPr>
        <p:txBody>
          <a:bodyPr vert="horz" lIns="141055" tIns="70527" rIns="141055" bIns="70527" rtlCol="0"/>
          <a:lstStyle>
            <a:lvl1pPr algn="r">
              <a:defRPr sz="1900"/>
            </a:lvl1pPr>
          </a:lstStyle>
          <a:p>
            <a:fld id="{4B2913C8-EFD0-4BD7-80BC-F6DF486AB4B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640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55" tIns="70527" rIns="141055" bIns="705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08760" y="4620577"/>
            <a:ext cx="12070080" cy="3780474"/>
          </a:xfrm>
          <a:prstGeom prst="rect">
            <a:avLst/>
          </a:prstGeom>
        </p:spPr>
        <p:txBody>
          <a:bodyPr vert="horz" lIns="141055" tIns="70527" rIns="141055" bIns="7052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6537960" cy="481726"/>
          </a:xfrm>
          <a:prstGeom prst="rect">
            <a:avLst/>
          </a:prstGeom>
        </p:spPr>
        <p:txBody>
          <a:bodyPr vert="horz" lIns="141055" tIns="70527" rIns="141055" bIns="7052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546148" y="9119476"/>
            <a:ext cx="6537960" cy="481726"/>
          </a:xfrm>
          <a:prstGeom prst="rect">
            <a:avLst/>
          </a:prstGeom>
        </p:spPr>
        <p:txBody>
          <a:bodyPr vert="horz" lIns="141055" tIns="70527" rIns="141055" bIns="70527" rtlCol="0" anchor="b"/>
          <a:lstStyle>
            <a:lvl1pPr algn="r">
              <a:defRPr sz="1900"/>
            </a:lvl1pPr>
          </a:lstStyle>
          <a:p>
            <a:fld id="{069F8FA5-12A6-4185-9EDB-873CDF818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8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46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4F6C5-1D85-2E48-D34C-26EF4FFA2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148C7B-F70A-683F-724F-E996F3487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785E59-C975-E33B-64CD-6847A0606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10548">
              <a:defRPr/>
            </a:pPr>
            <a:endParaRPr lang="en-US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0DAE2-DE1F-F9E2-7220-FA6EAFAF5C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00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E3E12-332F-0E64-3637-5C6D693A0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3B52B6-0BF3-961F-0473-3C8BF4191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F423AE-133D-3139-0690-E06342D0C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10548">
              <a:defRPr/>
            </a:pPr>
            <a:endParaRPr lang="en-US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526C6-0E4C-8727-F3E1-48468E1D1E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21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1382A-E9BF-9DEF-4633-A259FC5E9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BE607E-D9D5-0F11-06A2-A09E5549A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BDCCA0-DEAE-8B2E-7E03-3678C4D40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10548">
              <a:defRPr/>
            </a:pPr>
            <a:endParaRPr lang="en-US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D5356-1C23-13A7-636D-33F3282845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4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4502" indent="-264502" defTabSz="1410548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4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33D0C-0ABA-31EB-8488-BAE1A9958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7BEE7-B928-8477-D0FC-B0798B2A48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2FA188-4A5F-9C1C-221E-1BA2E260A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Re-delineation of </a:t>
            </a:r>
            <a:r>
              <a:rPr lang="en-US" err="1"/>
              <a:t>subbbasins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Redevelop overland flow channels and weirs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Verify pipe connections with as-builts, ERP, field recon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Applied time series data from Cypress/</a:t>
            </a:r>
            <a:r>
              <a:rPr lang="en-US" err="1"/>
              <a:t>Spanishtown</a:t>
            </a:r>
            <a:r>
              <a:rPr lang="en-US"/>
              <a:t> model to new boundary nodes east of AOI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4FE4C-C69C-3A13-10E7-BE834419F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3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BA390-22EF-130F-DAA7-A9B80FBC4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B94B92-137D-72E2-E806-C8F4D7558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502EA-AB57-8A64-49FF-DDB17AE22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Re-delineation of </a:t>
            </a:r>
            <a:r>
              <a:rPr lang="en-US" err="1"/>
              <a:t>subbbasins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Redevelop overland flow channels and weirs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Verify pipe connections with as-builts, ERP, field recon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Applied time series data from Cypress/</a:t>
            </a:r>
            <a:r>
              <a:rPr lang="en-US" err="1"/>
              <a:t>Spanishtown</a:t>
            </a:r>
            <a:r>
              <a:rPr lang="en-US"/>
              <a:t> model to new boundary nodes east of AOI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C5B14-7D9F-2F43-A01F-1E3C105BE6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34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9862E-C0C7-EE42-7206-15663884F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43BDB8-3BC8-3246-697F-48C0D5AE1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66D83A-77E3-A6EB-7B71-5538582A9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4502" indent="-264502" defTabSz="1410548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</a:rPr>
              <a:t>This presentation will be to introduce the project to members of the community that are not familiar with this project. </a:t>
            </a:r>
          </a:p>
          <a:p>
            <a:pPr marL="264502" indent="-264502" defTabSz="1410548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</a:rPr>
              <a:t>Some of this information will be familiar to members that have attended previous meetings.</a:t>
            </a:r>
          </a:p>
          <a:p>
            <a:pPr marL="264502" indent="-264502" defTabSz="1410548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</a:rPr>
              <a:t>This is a map of the area that frequently floods in Parkland Estates and Palma Ceia Pines. </a:t>
            </a:r>
          </a:p>
          <a:p>
            <a:pPr marL="264502" indent="-264502" defTabSz="1410548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</a:rPr>
              <a:t>The light blue shows the lower elevations in the streets. </a:t>
            </a:r>
          </a:p>
          <a:p>
            <a:pPr marL="264502" indent="-264502" defTabSz="1410548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</a:rPr>
              <a:t>This is essentially a low-lying portion of the city that is a bowl collecting rainfall from surrounding area.</a:t>
            </a:r>
          </a:p>
          <a:p>
            <a:pPr marL="264502" indent="-264502" defTabSz="1410548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</a:rPr>
              <a:t>Current system that drains this watershed has limited outfall capacity.</a:t>
            </a:r>
          </a:p>
          <a:p>
            <a:pPr marL="264502" indent="-264502" defTabSz="1410548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</a:rPr>
              <a:t>A simple definition of a watershed is an area of land that channels rainfall into a body of water downstream. Or a basin which is essentially the same thing. Watershed basin is </a:t>
            </a:r>
            <a:r>
              <a:rPr lang="en-US" err="1">
                <a:solidFill>
                  <a:prstClr val="black"/>
                </a:solidFill>
                <a:latin typeface="Century Gothic" panose="020B0502020202020204" pitchFamily="34" charset="0"/>
              </a:rPr>
              <a:t>synomous</a:t>
            </a:r>
            <a:endParaRPr lang="en-US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64502" indent="-264502" defTabSz="1410548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</a:rPr>
              <a:t>We have estimated that structural flooding relieve requires five times more capacity with either a 5’x10’ box culvert or 25-acre pond</a:t>
            </a:r>
          </a:p>
          <a:p>
            <a:pPr marL="264502" indent="-264502" defTabSz="1410548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entury Gothic" panose="020B0502020202020204" pitchFamily="34" charset="0"/>
              </a:rPr>
              <a:t>For reference, one acre is approximately the size of a football field.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C0311-00E5-1096-FC7A-659E21F294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24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32A05-25B9-589C-51E3-C72C88CCE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0C067A-E6C9-438A-14CC-6332A87E8C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4C8C37-6362-8015-9BFE-49926E0DD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Re-delineation of </a:t>
            </a:r>
            <a:r>
              <a:rPr lang="en-US" err="1"/>
              <a:t>subbbasins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Redevelop overland flow channels and weirs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Verify pipe connections with as-builts, ERP, field recon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Applied time series data from Cypress/</a:t>
            </a:r>
            <a:r>
              <a:rPr lang="en-US" err="1"/>
              <a:t>Spanishtown</a:t>
            </a:r>
            <a:r>
              <a:rPr lang="en-US"/>
              <a:t> model to new boundary nodes east of AOI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70F39-650E-01C7-CA4A-1E69EC20E9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15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7BB45-7406-214C-046C-2E70933B5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E94DCC-A8AD-EDED-766F-94D1D162DB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53A8E4-1430-F2B6-8655-4A800A2DA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Re-delineation of </a:t>
            </a:r>
            <a:r>
              <a:rPr lang="en-US" err="1"/>
              <a:t>subbbasins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Redevelop overland flow channels and weirs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Verify pipe connections with as-builts, ERP, field recon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Applied time series data from Cypress/</a:t>
            </a:r>
            <a:r>
              <a:rPr lang="en-US" err="1"/>
              <a:t>Spanishtown</a:t>
            </a:r>
            <a:r>
              <a:rPr lang="en-US"/>
              <a:t> model to new boundary nodes east of AOI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61058-270B-6655-1893-803AB2C426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7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0E8C9-0224-7C1F-E4F6-E790708DD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B108A6-7566-3C8F-5660-D638279851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E6543D-574D-CB02-753B-4F64088AC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*Ability to meet flood reduction goal is dependent on what capacity pipes can be installed under Selmon and CSX via </a:t>
            </a:r>
            <a:r>
              <a:rPr lang="en-US" sz="1200" err="1"/>
              <a:t>microtunnel</a:t>
            </a:r>
            <a:r>
              <a:rPr lang="en-US" sz="1200"/>
              <a:t> </a:t>
            </a:r>
          </a:p>
          <a:p>
            <a:r>
              <a:rPr lang="en-US" sz="1200"/>
              <a:t>**Estimated cost reflects new outfall needed to make project hydraulically effective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8B980-29ED-ED87-74FF-C6036DB18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47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Re-delineation of </a:t>
            </a:r>
            <a:r>
              <a:rPr lang="en-US" err="1"/>
              <a:t>subbbasins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Redevelop overland flow channels and weirs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Verify pipe connections with as-builts, ERP, field recon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Applied time series data from Cypress/</a:t>
            </a:r>
            <a:r>
              <a:rPr lang="en-US" err="1"/>
              <a:t>Spanishtown</a:t>
            </a:r>
            <a:r>
              <a:rPr lang="en-US"/>
              <a:t> model to new boundary nodes east of AOI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69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10548">
              <a:defRPr/>
            </a:pPr>
            <a:endParaRPr lang="en-US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13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5176159"/>
            <a:ext cx="9029700" cy="946376"/>
          </a:xfrm>
        </p:spPr>
        <p:txBody>
          <a:bodyPr anchor="b"/>
          <a:lstStyle>
            <a:lvl1pPr algn="l">
              <a:defRPr sz="6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0338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ight Alt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825625"/>
            <a:ext cx="81534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5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 Alt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2593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8586" y="6356350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454"/>
            <a:ext cx="8621486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56014"/>
            <a:ext cx="862148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119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 Alt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2593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8586" y="6360886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454"/>
            <a:ext cx="8621486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41954"/>
            <a:ext cx="862148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671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 Alt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2593" y="635544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8586" y="6353629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454"/>
            <a:ext cx="8621486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41954"/>
            <a:ext cx="862148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4497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Title and Content Left Alt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6628" y="6356350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79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Title and Content Left Alt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6628" y="6356350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25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ption 1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1819275"/>
            <a:ext cx="4876800" cy="4065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477000" y="1819275"/>
            <a:ext cx="4876800" cy="4065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118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ption 2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1808163"/>
            <a:ext cx="4876800" cy="4065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477000" y="1808163"/>
            <a:ext cx="4876800" cy="4065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224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ption 3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14" y="0"/>
            <a:ext cx="10031186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1808163"/>
            <a:ext cx="4876800" cy="4065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477000" y="1808163"/>
            <a:ext cx="4876800" cy="4065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214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ption 1 Single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96"/>
            <a:ext cx="10515600" cy="13330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1566863"/>
            <a:ext cx="105156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46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3 Welcome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5176159"/>
            <a:ext cx="9029700" cy="946376"/>
          </a:xfrm>
        </p:spPr>
        <p:txBody>
          <a:bodyPr anchor="b"/>
          <a:lstStyle>
            <a:lvl1pPr algn="l">
              <a:defRPr sz="6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7591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ption 2 Singl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330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1747157"/>
            <a:ext cx="10515600" cy="42774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9153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Option 3 Singl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914" y="1463221"/>
            <a:ext cx="10031186" cy="13330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1566863"/>
            <a:ext cx="105156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0434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A Gener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7" y="5035097"/>
            <a:ext cx="1163683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2280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A T3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5084083"/>
            <a:ext cx="8599714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9997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A T3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5084083"/>
            <a:ext cx="7407728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060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ener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5084083"/>
            <a:ext cx="105156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0362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3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5084083"/>
            <a:ext cx="7554686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3421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3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5084083"/>
            <a:ext cx="86487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635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4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7DFD-6325-485B-BB3A-FFB3AB74C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0A12C-DAB8-47B9-868E-4347C45D0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6BADA-F529-46DF-84CC-08570F01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455A-AC58-4534-9376-39929AEDE31C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F01F0-0CBC-46B1-87C1-54C74F424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3E2C1-9CD0-417D-A858-EF992B5F2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9F7E-3424-48C0-9D32-DDCCBEB7C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4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3 Welcome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5176159"/>
            <a:ext cx="7625443" cy="946376"/>
          </a:xfrm>
        </p:spPr>
        <p:txBody>
          <a:bodyPr anchor="b">
            <a:no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526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8717E-0613-44F6-B8D8-84913A54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57E0C-33E5-4A87-B26C-F2C042FB4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F89FE-A07C-44AF-B148-FCBB87829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455A-AC58-4534-9376-39929AEDE31C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F583F-8715-4432-A014-3BD71B8B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43D5-DF7A-4477-86CE-2979F6AEE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9F7E-3424-48C0-9D32-DDCCBEB7C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38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50FE3-7DFC-4EC7-A200-0474C2A99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8D649-94E3-4790-8EA6-699D505F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33385-3145-4999-BD5C-85795E72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455A-AC58-4534-9376-39929AEDE31C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4A44A-F18A-4ACB-AE1E-1DEBC2132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75EAC-07AD-4899-AD91-51CA98E3B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9F7E-3424-48C0-9D32-DDCCBEB7C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66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DBB6-D656-4138-A888-52BE1ED9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C1AAB-2D31-4FAD-A738-173423151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6EC68-881D-4733-A217-847EE4AA4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4BF93-3130-4A0C-890F-EE0DECFF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455A-AC58-4534-9376-39929AEDE31C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EE2B4-7FAC-44EA-9740-33058C84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98C12-CE4C-4E78-B354-34CF08F58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9F7E-3424-48C0-9D32-DDCCBEB7C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68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D99BE-B4FD-4239-A3DB-9D8183286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B04EC-A4A0-40BC-AB04-8ECD042FD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6CB40-0F2F-4A6A-AF31-0DEBBA4A7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9DF507-2826-4FF1-813E-F397B0285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1CCDA9-5415-4D6C-A269-C5954E1D5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E8B291-8224-47DF-979E-24ED698E3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455A-AC58-4534-9376-39929AEDE31C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6FCE86-EA39-4542-BC9A-31479D0A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8028EC-5781-4A9F-92C9-56C9B204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9F7E-3424-48C0-9D32-DDCCBEB7C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53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54EF2-E25D-45B5-8854-F19ECC03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4FC8B-8A98-4086-B208-44E60688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455A-AC58-4534-9376-39929AEDE31C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142BDB-CAED-41FC-8F43-9E518AAF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8F420-0870-4AAA-BBF9-5BFFB20D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9F7E-3424-48C0-9D32-DDCCBEB7C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28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88B384-866A-4221-88FD-F0DA2B53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455A-AC58-4534-9376-39929AEDE31C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6CAE06-E857-4BDA-88B9-D436F018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EB4C5-78E0-4722-878D-3F0C858EA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9F7E-3424-48C0-9D32-DDCCBEB7C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13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FD143-893D-46CA-A682-80F04D215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30EC2-52C2-45A2-8611-5304BAB44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541F2-A7B6-4808-88DA-52E24DD97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4B956-561B-464C-83EC-57C4FB2CE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455A-AC58-4534-9376-39929AEDE31C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A9BF4-AA0A-42C5-A24E-8666A5B8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35CC00-73D8-4789-9A75-1E671CD5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9F7E-3424-48C0-9D32-DDCCBEB7C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31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9BDDC-8B48-4BAA-8713-7AE571E4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E99127-CD30-4DC1-A386-8CA1A136D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6D0B80-49C2-490C-A82E-70EF83CCA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04FD3-9B22-4A13-A907-D72443D1E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455A-AC58-4534-9376-39929AEDE31C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91952-1829-4C85-91A7-553349FA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3404E-EA4C-449D-8BAE-5150967F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9F7E-3424-48C0-9D32-DDCCBEB7C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69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320B4-57EE-411E-BEAE-86DE469DA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C6391A-8222-48C4-B1C3-7A7C56CE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47B32-610F-4730-A73F-5517D2701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455A-AC58-4534-9376-39929AEDE31C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95020-1904-46B2-9701-D3BA96EB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19937-598B-450D-AED4-2E3AA796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9F7E-3424-48C0-9D32-DDCCBEB7C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23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5DECE-5A3A-4F05-A72B-E40E3427D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51F63-FB3B-48B5-9F92-D13DA7B8E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78DBB-CC40-4D50-BACD-8729ECBAF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455A-AC58-4534-9376-39929AEDE31C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1538D-5EC7-4827-91F3-4C6284A8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5F250-C1AF-4CF4-8E9B-9FA520FDA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9F7E-3424-48C0-9D32-DDCCBEB7C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9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al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84083"/>
            <a:ext cx="12192000" cy="1325563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666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825625"/>
            <a:ext cx="81534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8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454"/>
            <a:ext cx="8621486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41954"/>
            <a:ext cx="862148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582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Title and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6628" y="6356350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2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ight Alt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825625"/>
            <a:ext cx="81534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8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ight Alt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825625"/>
            <a:ext cx="81534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8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3B4DA-7350-40C8-883E-93D55609DC3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0DF9B-188E-4A88-BA80-93CE47D76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9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54" r:id="rId4"/>
    <p:sldLayoutId id="2147483650" r:id="rId5"/>
    <p:sldLayoutId id="2147483651" r:id="rId6"/>
    <p:sldLayoutId id="214748365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60" r:id="rId16"/>
    <p:sldLayoutId id="2147483662" r:id="rId17"/>
    <p:sldLayoutId id="2147483672" r:id="rId18"/>
    <p:sldLayoutId id="2147483663" r:id="rId19"/>
    <p:sldLayoutId id="2147483661" r:id="rId20"/>
    <p:sldLayoutId id="2147483671" r:id="rId21"/>
    <p:sldLayoutId id="2147483670" r:id="rId22"/>
    <p:sldLayoutId id="2147483668" r:id="rId23"/>
    <p:sldLayoutId id="2147483669" r:id="rId24"/>
    <p:sldLayoutId id="2147483653" r:id="rId25"/>
    <p:sldLayoutId id="2147483666" r:id="rId26"/>
    <p:sldLayoutId id="2147483667" r:id="rId27"/>
    <p:sldLayoutId id="214748365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066E52-6D4D-4C94-B5C3-6AEDB6975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D2C81-D0BE-42AC-8B66-6625BB8B6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9FB30-C23D-4308-9A29-F2F1E1C0E2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1455A-AC58-4534-9376-39929AEDE31C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61C0A-8261-47C3-BB2C-A7294FE71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85FC4-E3A6-4477-B454-E576CFD8A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39F7E-3424-48C0-9D32-DDCCBEB7C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ooded road with trees on either side of it&#10;&#10;Description automatically generated with low confidence">
            <a:extLst>
              <a:ext uri="{FF2B5EF4-FFF2-40B4-BE49-F238E27FC236}">
                <a16:creationId xmlns:a16="http://schemas.microsoft.com/office/drawing/2014/main" id="{58382CF9-3084-0F3D-8F0A-29563DF66F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4" b="3500"/>
          <a:stretch/>
        </p:blipFill>
        <p:spPr>
          <a:xfrm>
            <a:off x="3001348" y="0"/>
            <a:ext cx="9190652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00A6E3-FE06-506B-8279-F25CFA99F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889" y="2893629"/>
            <a:ext cx="7589569" cy="1070742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glow rad="88900">
                    <a:schemeClr val="tx2">
                      <a:alpha val="40000"/>
                    </a:schemeClr>
                  </a:glow>
                </a:effectLst>
              </a:rPr>
              <a:t>South Howard Flood Relief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A4880-7BD3-ED22-5BFE-4DDDF3C9F5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88" y="5016367"/>
            <a:ext cx="2213132" cy="1442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55FAC0-22ED-0719-C83E-267047D35CB4}"/>
              </a:ext>
            </a:extLst>
          </p:cNvPr>
          <p:cNvSpPr txBox="1"/>
          <p:nvPr/>
        </p:nvSpPr>
        <p:spPr>
          <a:xfrm>
            <a:off x="653306" y="1276282"/>
            <a:ext cx="22131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0">
                <a:solidFill>
                  <a:srgbClr val="FFFFFF"/>
                </a:solidFill>
              </a:rPr>
              <a:t>Capital Improvement Projects</a:t>
            </a:r>
          </a:p>
          <a:p>
            <a:endParaRPr lang="en-US" sz="2000" b="1">
              <a:solidFill>
                <a:srgbClr val="FFFFFF"/>
              </a:solidFill>
            </a:endParaRPr>
          </a:p>
          <a:p>
            <a:r>
              <a:rPr lang="en-US" sz="2000" b="1">
                <a:solidFill>
                  <a:srgbClr val="FFFFFF"/>
                </a:solidFill>
              </a:rPr>
              <a:t>Stormwater Engineering Division</a:t>
            </a:r>
          </a:p>
          <a:p>
            <a:r>
              <a:rPr lang="en-US" sz="2000" b="1">
                <a:solidFill>
                  <a:srgbClr val="FFFFFF"/>
                </a:solidFill>
              </a:rPr>
              <a:t>Mobility Department</a:t>
            </a:r>
          </a:p>
        </p:txBody>
      </p:sp>
    </p:spTree>
    <p:extLst>
      <p:ext uri="{BB962C8B-B14F-4D97-AF65-F5344CB8AC3E}">
        <p14:creationId xmlns:p14="http://schemas.microsoft.com/office/powerpoint/2010/main" val="2878637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website&#10;&#10;AI-generated content may be incorrect.">
            <a:extLst>
              <a:ext uri="{FF2B5EF4-FFF2-40B4-BE49-F238E27FC236}">
                <a16:creationId xmlns:a16="http://schemas.microsoft.com/office/drawing/2014/main" id="{F35EE77A-A873-16DE-B997-7DBF21BAA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5"/>
          <a:stretch/>
        </p:blipFill>
        <p:spPr>
          <a:xfrm>
            <a:off x="0" y="1333500"/>
            <a:ext cx="12192000" cy="5524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1C666C2-458E-43D4-E23A-21085F32CF18}"/>
              </a:ext>
            </a:extLst>
          </p:cNvPr>
          <p:cNvSpPr txBox="1">
            <a:spLocks/>
          </p:cNvSpPr>
          <p:nvPr/>
        </p:nvSpPr>
        <p:spPr>
          <a:xfrm>
            <a:off x="733647" y="118846"/>
            <a:ext cx="1091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Century Gothic" panose="020B0502020202020204" pitchFamily="34" charset="0"/>
              </a:rPr>
              <a:t>Existing Corridor Character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30B1A-592C-6BD4-F9A3-290D466500DF}"/>
              </a:ext>
            </a:extLst>
          </p:cNvPr>
          <p:cNvSpPr/>
          <p:nvPr/>
        </p:nvSpPr>
        <p:spPr>
          <a:xfrm>
            <a:off x="2965939" y="3782048"/>
            <a:ext cx="1026379" cy="158843"/>
          </a:xfrm>
          <a:prstGeom prst="roundRect">
            <a:avLst/>
          </a:prstGeom>
          <a:solidFill>
            <a:srgbClr val="9DBE2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14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S. Howard Ave.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F1D4B8-6600-41EE-0DC8-B0B556F0A987}"/>
              </a:ext>
            </a:extLst>
          </p:cNvPr>
          <p:cNvSpPr/>
          <p:nvPr/>
        </p:nvSpPr>
        <p:spPr>
          <a:xfrm>
            <a:off x="10116752" y="3864241"/>
            <a:ext cx="1026379" cy="158843"/>
          </a:xfrm>
          <a:prstGeom prst="roundRect">
            <a:avLst/>
          </a:prstGeom>
          <a:solidFill>
            <a:srgbClr val="43B3DF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14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S. Howard Ave.</a:t>
            </a:r>
          </a:p>
        </p:txBody>
      </p:sp>
    </p:spTree>
    <p:extLst>
      <p:ext uri="{BB962C8B-B14F-4D97-AF65-F5344CB8AC3E}">
        <p14:creationId xmlns:p14="http://schemas.microsoft.com/office/powerpoint/2010/main" val="767651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D1E69-7D6F-DDB1-7873-342A0659E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1736B7-BE66-5888-47ED-1C4926E316CC}"/>
              </a:ext>
            </a:extLst>
          </p:cNvPr>
          <p:cNvSpPr/>
          <p:nvPr/>
        </p:nvSpPr>
        <p:spPr>
          <a:xfrm>
            <a:off x="9751079" y="0"/>
            <a:ext cx="2440921" cy="14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0D68636-7932-3452-5DDC-9B7E0625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615" y="6492875"/>
            <a:ext cx="1719385" cy="365125"/>
          </a:xfrm>
        </p:spPr>
        <p:txBody>
          <a:bodyPr/>
          <a:lstStyle/>
          <a:p>
            <a:fld id="{009BFB5A-95C8-4104-A0BC-AE51F3050578}" type="slidenum">
              <a:rPr lang="en-US" smtClean="0">
                <a:latin typeface="Century Gothic" panose="020B0502020202020204" pitchFamily="34" charset="0"/>
              </a:rPr>
              <a:pPr/>
              <a:t>11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B39BEDD9-9FF4-5EAC-8813-01EB2E3EC2AA}"/>
              </a:ext>
            </a:extLst>
          </p:cNvPr>
          <p:cNvSpPr txBox="1">
            <a:spLocks/>
          </p:cNvSpPr>
          <p:nvPr/>
        </p:nvSpPr>
        <p:spPr>
          <a:xfrm>
            <a:off x="10472615" y="6492875"/>
            <a:ext cx="17193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9BFB5A-95C8-4104-A0BC-AE51F3050578}" type="slidenum">
              <a:rPr lang="en-US" smtClean="0">
                <a:latin typeface="Century Gothic" panose="020B0502020202020204" pitchFamily="34" charset="0"/>
              </a:rPr>
              <a:pPr/>
              <a:t>11</a:t>
            </a:fld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12632B35-FB72-3F11-6D29-7F9C8043B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96"/>
            <a:ext cx="12192000" cy="140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533D4FB-2EE7-7438-81B7-FBDEF91B4379}"/>
              </a:ext>
            </a:extLst>
          </p:cNvPr>
          <p:cNvSpPr txBox="1">
            <a:spLocks/>
          </p:cNvSpPr>
          <p:nvPr/>
        </p:nvSpPr>
        <p:spPr>
          <a:xfrm>
            <a:off x="733647" y="118846"/>
            <a:ext cx="1091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Century Gothic" panose="020B0502020202020204" pitchFamily="34" charset="0"/>
              </a:rPr>
              <a:t>Potential Design Theme Inspirations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C2F18-C251-8A1D-54CC-16D3DC617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7257"/>
            <a:ext cx="12192000" cy="553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8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2641D-0BA3-987D-D967-DD47CF44A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0AD42C6-D40E-612A-091A-65AC2EB93A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92" r="6966"/>
          <a:stretch/>
        </p:blipFill>
        <p:spPr>
          <a:xfrm>
            <a:off x="4306565" y="3982132"/>
            <a:ext cx="3512802" cy="26642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752E05-D0BD-8680-B3B8-E4A37289C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071" y="3976262"/>
            <a:ext cx="4102660" cy="2670157"/>
          </a:xfrm>
          <a:prstGeom prst="rect">
            <a:avLst/>
          </a:prstGeom>
        </p:spPr>
      </p:pic>
      <p:pic>
        <p:nvPicPr>
          <p:cNvPr id="20" name="Picture 19" descr="A long shot of a road&#10;&#10;AI-generated content may be incorrect.">
            <a:extLst>
              <a:ext uri="{FF2B5EF4-FFF2-40B4-BE49-F238E27FC236}">
                <a16:creationId xmlns:a16="http://schemas.microsoft.com/office/drawing/2014/main" id="{4098ED9C-2469-3DFE-E36D-F2956D9EC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r="4695" b="15284"/>
          <a:stretch/>
        </p:blipFill>
        <p:spPr>
          <a:xfrm>
            <a:off x="7822798" y="1444408"/>
            <a:ext cx="4249934" cy="2385507"/>
          </a:xfrm>
          <a:prstGeom prst="rect">
            <a:avLst/>
          </a:prstGeom>
        </p:spPr>
      </p:pic>
      <p:pic>
        <p:nvPicPr>
          <p:cNvPr id="18" name="Picture 17" descr="A flower bed on a street&#10;&#10;AI-generated content may be incorrect.">
            <a:extLst>
              <a:ext uri="{FF2B5EF4-FFF2-40B4-BE49-F238E27FC236}">
                <a16:creationId xmlns:a16="http://schemas.microsoft.com/office/drawing/2014/main" id="{EA73F47F-88E1-D219-3297-CBD8F7EED5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7" b="8406"/>
          <a:stretch/>
        </p:blipFill>
        <p:spPr>
          <a:xfrm>
            <a:off x="3946413" y="1444407"/>
            <a:ext cx="3757084" cy="23855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508AF20-9865-83A7-C4CA-F4D116C8468B}"/>
              </a:ext>
            </a:extLst>
          </p:cNvPr>
          <p:cNvSpPr txBox="1">
            <a:spLocks/>
          </p:cNvSpPr>
          <p:nvPr/>
        </p:nvSpPr>
        <p:spPr>
          <a:xfrm>
            <a:off x="733647" y="118846"/>
            <a:ext cx="1091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Century Gothic" panose="020B0502020202020204" pitchFamily="34" charset="0"/>
              </a:rPr>
              <a:t>Potential Design Features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C62CD9-D9FC-DBF4-50EC-A042B003A3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52" r="2237" b="5415"/>
          <a:stretch/>
        </p:blipFill>
        <p:spPr>
          <a:xfrm>
            <a:off x="119268" y="3976262"/>
            <a:ext cx="4079021" cy="26701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F3E075-58F5-432C-A913-5CC3F4E8FE0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004" t="-1" r="22082" b="32593"/>
          <a:stretch/>
        </p:blipFill>
        <p:spPr>
          <a:xfrm>
            <a:off x="119269" y="1444408"/>
            <a:ext cx="3707843" cy="2401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232415-CCC9-05F1-33A8-06D3AE67E7D8}"/>
              </a:ext>
            </a:extLst>
          </p:cNvPr>
          <p:cNvSpPr txBox="1"/>
          <p:nvPr/>
        </p:nvSpPr>
        <p:spPr>
          <a:xfrm>
            <a:off x="119269" y="6322543"/>
            <a:ext cx="2051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Raised Sidewalk Crossing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33B758-818F-719C-D74C-5A7CF1BB4E66}"/>
              </a:ext>
            </a:extLst>
          </p:cNvPr>
          <p:cNvSpPr txBox="1"/>
          <p:nvPr/>
        </p:nvSpPr>
        <p:spPr>
          <a:xfrm>
            <a:off x="119269" y="3522138"/>
            <a:ext cx="2051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Raised Sidewalk Crossing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9E4D78-5EBC-1D97-BC14-2D3335A52BD7}"/>
              </a:ext>
            </a:extLst>
          </p:cNvPr>
          <p:cNvSpPr txBox="1"/>
          <p:nvPr/>
        </p:nvSpPr>
        <p:spPr>
          <a:xfrm>
            <a:off x="3997880" y="3522136"/>
            <a:ext cx="2522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Landscaped Curb Extension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EE79B-9023-FF0B-39F3-08A6BB6277D5}"/>
              </a:ext>
            </a:extLst>
          </p:cNvPr>
          <p:cNvSpPr txBox="1"/>
          <p:nvPr/>
        </p:nvSpPr>
        <p:spPr>
          <a:xfrm>
            <a:off x="6771694" y="6367637"/>
            <a:ext cx="1055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Brick Street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1DBA3-11F0-39A8-DF6C-92C7C59990B4}"/>
              </a:ext>
            </a:extLst>
          </p:cNvPr>
          <p:cNvSpPr txBox="1"/>
          <p:nvPr/>
        </p:nvSpPr>
        <p:spPr>
          <a:xfrm>
            <a:off x="7978273" y="6338642"/>
            <a:ext cx="2244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Landscaped Median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A8BD2E-1105-1747-E2B4-B7610DF8AF6A}"/>
              </a:ext>
            </a:extLst>
          </p:cNvPr>
          <p:cNvSpPr txBox="1"/>
          <p:nvPr/>
        </p:nvSpPr>
        <p:spPr>
          <a:xfrm>
            <a:off x="10633545" y="3522137"/>
            <a:ext cx="1439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Pervious Parking</a:t>
            </a:r>
          </a:p>
        </p:txBody>
      </p:sp>
    </p:spTree>
    <p:extLst>
      <p:ext uri="{BB962C8B-B14F-4D97-AF65-F5344CB8AC3E}">
        <p14:creationId xmlns:p14="http://schemas.microsoft.com/office/powerpoint/2010/main" val="2926381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8E32D-5360-27DD-B5EF-51229B6C2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8335A9D-C1B2-5A9F-C247-5F1A232796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503" r="1784" b="9483"/>
          <a:stretch/>
        </p:blipFill>
        <p:spPr>
          <a:xfrm>
            <a:off x="8609694" y="1532042"/>
            <a:ext cx="3461891" cy="3133391"/>
          </a:xfrm>
          <a:prstGeom prst="rect">
            <a:avLst/>
          </a:prstGeom>
        </p:spPr>
      </p:pic>
      <p:pic>
        <p:nvPicPr>
          <p:cNvPr id="25" name="Picture 24" descr="A street with lights on the side&#10;&#10;AI-generated content may be incorrect.">
            <a:extLst>
              <a:ext uri="{FF2B5EF4-FFF2-40B4-BE49-F238E27FC236}">
                <a16:creationId xmlns:a16="http://schemas.microsoft.com/office/drawing/2014/main" id="{1956524B-03B2-23AF-F1CD-AE32CDF5C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07" y="1504865"/>
            <a:ext cx="4707743" cy="3160569"/>
          </a:xfrm>
          <a:prstGeom prst="rect">
            <a:avLst/>
          </a:prstGeom>
        </p:spPr>
      </p:pic>
      <p:pic>
        <p:nvPicPr>
          <p:cNvPr id="18" name="Picture 17" descr="A street with trees and buildings&#10;&#10;AI-generated content may be incorrect.">
            <a:extLst>
              <a:ext uri="{FF2B5EF4-FFF2-40B4-BE49-F238E27FC236}">
                <a16:creationId xmlns:a16="http://schemas.microsoft.com/office/drawing/2014/main" id="{60A57907-FEBD-8B85-FC61-2AC2198BD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" r="4079" b="7258"/>
          <a:stretch/>
        </p:blipFill>
        <p:spPr>
          <a:xfrm>
            <a:off x="9355627" y="4836963"/>
            <a:ext cx="2715958" cy="18821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8A758C-2C7B-B6B7-2999-31C52E3D7347}"/>
              </a:ext>
            </a:extLst>
          </p:cNvPr>
          <p:cNvSpPr txBox="1">
            <a:spLocks/>
          </p:cNvSpPr>
          <p:nvPr/>
        </p:nvSpPr>
        <p:spPr>
          <a:xfrm>
            <a:off x="733647" y="118846"/>
            <a:ext cx="1091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Century Gothic" panose="020B0502020202020204" pitchFamily="34" charset="0"/>
              </a:rPr>
              <a:t>Potential Design Features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7EF2C26-8564-3C48-3D35-A1D5A8CA12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93" t="12407" b="9473"/>
          <a:stretch/>
        </p:blipFill>
        <p:spPr>
          <a:xfrm>
            <a:off x="3295843" y="4836963"/>
            <a:ext cx="2773747" cy="18767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34347A-B777-435A-2FBA-A979FE2D2F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292" t="4056" b="3744"/>
          <a:stretch/>
        </p:blipFill>
        <p:spPr>
          <a:xfrm>
            <a:off x="6142517" y="4836963"/>
            <a:ext cx="3160772" cy="1882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458176-7A4F-26AB-872E-4F0343B4D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6" y="1488758"/>
            <a:ext cx="3452910" cy="3176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4AA514-9552-0AA4-204B-1623C24EC1CF}"/>
              </a:ext>
            </a:extLst>
          </p:cNvPr>
          <p:cNvSpPr txBox="1"/>
          <p:nvPr/>
        </p:nvSpPr>
        <p:spPr>
          <a:xfrm>
            <a:off x="4682717" y="6431377"/>
            <a:ext cx="1510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Lighted crosswalk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B3A2D-69B7-34EE-AF7A-93A55C3E2488}"/>
              </a:ext>
            </a:extLst>
          </p:cNvPr>
          <p:cNvSpPr txBox="1"/>
          <p:nvPr/>
        </p:nvSpPr>
        <p:spPr>
          <a:xfrm>
            <a:off x="1654091" y="1532043"/>
            <a:ext cx="192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Decorative intersection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63FEC-1C39-4E89-5423-2DFA98FE4CDE}"/>
              </a:ext>
            </a:extLst>
          </p:cNvPr>
          <p:cNvSpPr txBox="1"/>
          <p:nvPr/>
        </p:nvSpPr>
        <p:spPr>
          <a:xfrm>
            <a:off x="10053118" y="4357656"/>
            <a:ext cx="2085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Raised Sidewalk Crossing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5E957-84A5-76E9-23C1-B3F2668ADD53}"/>
              </a:ext>
            </a:extLst>
          </p:cNvPr>
          <p:cNvSpPr txBox="1"/>
          <p:nvPr/>
        </p:nvSpPr>
        <p:spPr>
          <a:xfrm>
            <a:off x="10661002" y="6400549"/>
            <a:ext cx="1477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Raised Crosswalk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96E8B1-59B4-5216-A6A1-A4B2F1C9BABA}"/>
              </a:ext>
            </a:extLst>
          </p:cNvPr>
          <p:cNvSpPr txBox="1"/>
          <p:nvPr/>
        </p:nvSpPr>
        <p:spPr>
          <a:xfrm>
            <a:off x="7825348" y="6400549"/>
            <a:ext cx="1477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Raised Crosswalk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4CA8F7-EE2E-8041-B4C6-311F10788D53}"/>
              </a:ext>
            </a:extLst>
          </p:cNvPr>
          <p:cNvSpPr txBox="1"/>
          <p:nvPr/>
        </p:nvSpPr>
        <p:spPr>
          <a:xfrm>
            <a:off x="7121947" y="4357657"/>
            <a:ext cx="1201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String Lights</a:t>
            </a:r>
          </a:p>
        </p:txBody>
      </p:sp>
      <p:pic>
        <p:nvPicPr>
          <p:cNvPr id="22" name="Picture 21" descr="A street with cars and trees&#10;&#10;AI-generated content may be incorrect.">
            <a:extLst>
              <a:ext uri="{FF2B5EF4-FFF2-40B4-BE49-F238E27FC236}">
                <a16:creationId xmlns:a16="http://schemas.microsoft.com/office/drawing/2014/main" id="{25BF6DB5-F23F-F302-85B7-662F08D518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4" b="10324"/>
          <a:stretch/>
        </p:blipFill>
        <p:spPr>
          <a:xfrm>
            <a:off x="85266" y="4831582"/>
            <a:ext cx="3137650" cy="18767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42FD805-9044-4FCA-D429-173866AAA4F9}"/>
              </a:ext>
            </a:extLst>
          </p:cNvPr>
          <p:cNvSpPr txBox="1"/>
          <p:nvPr/>
        </p:nvSpPr>
        <p:spPr>
          <a:xfrm>
            <a:off x="120415" y="6411311"/>
            <a:ext cx="1754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Raised Intersection</a:t>
            </a:r>
          </a:p>
        </p:txBody>
      </p:sp>
    </p:spTree>
    <p:extLst>
      <p:ext uri="{BB962C8B-B14F-4D97-AF65-F5344CB8AC3E}">
        <p14:creationId xmlns:p14="http://schemas.microsoft.com/office/powerpoint/2010/main" val="2530622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D57A-DE2C-5F41-63F6-F306190294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78252" y="1473486"/>
            <a:ext cx="3136566" cy="2570780"/>
          </a:xfrm>
        </p:spPr>
        <p:txBody>
          <a:bodyPr>
            <a:normAutofit fontScale="92500" lnSpcReduction="10000"/>
          </a:bodyPr>
          <a:lstStyle/>
          <a:p>
            <a:r>
              <a:rPr lang="en-US" sz="2400"/>
              <a:t>Enhanced landscaping opportunity</a:t>
            </a:r>
          </a:p>
          <a:p>
            <a:r>
              <a:rPr lang="en-US" sz="2400"/>
              <a:t>Decorative intersection treatment</a:t>
            </a:r>
          </a:p>
          <a:p>
            <a:r>
              <a:rPr lang="en-US" sz="2400"/>
              <a:t>Potential monument structures</a:t>
            </a:r>
          </a:p>
          <a:p>
            <a:r>
              <a:rPr lang="en-US" sz="2400"/>
              <a:t>Raised crossings </a:t>
            </a:r>
          </a:p>
          <a:p>
            <a:endParaRPr lang="en-US" sz="2200"/>
          </a:p>
          <a:p>
            <a:endParaRPr lang="en-US" sz="2200"/>
          </a:p>
          <a:p>
            <a:endParaRPr lang="en-US" sz="2400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58FB2-9BCF-8F12-BD68-EC866238C6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4" r="927"/>
          <a:stretch/>
        </p:blipFill>
        <p:spPr>
          <a:xfrm>
            <a:off x="0" y="1351942"/>
            <a:ext cx="8921364" cy="550605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7A9AF4-E7CF-62DD-3941-DBDC96BC78F8}"/>
              </a:ext>
            </a:extLst>
          </p:cNvPr>
          <p:cNvSpPr txBox="1">
            <a:spLocks/>
          </p:cNvSpPr>
          <p:nvPr/>
        </p:nvSpPr>
        <p:spPr>
          <a:xfrm>
            <a:off x="733647" y="118846"/>
            <a:ext cx="1091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Century Gothic" panose="020B0502020202020204" pitchFamily="34" charset="0"/>
              </a:rPr>
              <a:t>Potential Bayshore Gateway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4FDE5-8BDA-9EF4-8379-DAA3F6390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252" y="4659464"/>
            <a:ext cx="3136566" cy="21702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480A20-2D97-255B-8468-3FF93F3FC337}"/>
              </a:ext>
            </a:extLst>
          </p:cNvPr>
          <p:cNvSpPr/>
          <p:nvPr/>
        </p:nvSpPr>
        <p:spPr>
          <a:xfrm rot="16607596">
            <a:off x="3869569" y="2271746"/>
            <a:ext cx="1026379" cy="158843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14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S. Howard Ave.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099676-8C95-79ED-A3FD-B075DF540600}"/>
              </a:ext>
            </a:extLst>
          </p:cNvPr>
          <p:cNvSpPr/>
          <p:nvPr/>
        </p:nvSpPr>
        <p:spPr>
          <a:xfrm>
            <a:off x="1373445" y="4104971"/>
            <a:ext cx="1026379" cy="158843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14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Bayshore Blvd.</a:t>
            </a:r>
          </a:p>
        </p:txBody>
      </p:sp>
    </p:spTree>
    <p:extLst>
      <p:ext uri="{BB962C8B-B14F-4D97-AF65-F5344CB8AC3E}">
        <p14:creationId xmlns:p14="http://schemas.microsoft.com/office/powerpoint/2010/main" val="2645464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F8E2E-11B7-C0F6-D86F-9CC413A46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00D285A-184E-4FD3-B517-1E811F9A8322}"/>
              </a:ext>
            </a:extLst>
          </p:cNvPr>
          <p:cNvSpPr txBox="1">
            <a:spLocks/>
          </p:cNvSpPr>
          <p:nvPr/>
        </p:nvSpPr>
        <p:spPr>
          <a:xfrm>
            <a:off x="733647" y="118846"/>
            <a:ext cx="1091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entury Gothic" panose="020B0502020202020204" pitchFamily="34" charset="0"/>
              </a:rPr>
              <a:t>Concept Design at Marjory Ave.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0604C-7332-2E01-8A93-A94118A8B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785"/>
            <a:ext cx="12192000" cy="523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99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69400-90A5-B074-7F83-5C01076F7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D68164-D4DD-7752-967C-37A1CB9A878B}"/>
              </a:ext>
            </a:extLst>
          </p:cNvPr>
          <p:cNvSpPr/>
          <p:nvPr/>
        </p:nvSpPr>
        <p:spPr>
          <a:xfrm>
            <a:off x="9751079" y="0"/>
            <a:ext cx="2440921" cy="14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E57ABCB-8A93-989F-12A0-FF322F00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615" y="6492875"/>
            <a:ext cx="1719385" cy="365125"/>
          </a:xfrm>
        </p:spPr>
        <p:txBody>
          <a:bodyPr/>
          <a:lstStyle/>
          <a:p>
            <a:fld id="{009BFB5A-95C8-4104-A0BC-AE51F3050578}" type="slidenum">
              <a:rPr lang="en-US" smtClean="0">
                <a:latin typeface="Century Gothic" panose="020B0502020202020204" pitchFamily="34" charset="0"/>
              </a:rPr>
              <a:pPr/>
              <a:t>16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EEFBC9C2-1EC8-BDD2-D517-ED5DD3E8CCCD}"/>
              </a:ext>
            </a:extLst>
          </p:cNvPr>
          <p:cNvSpPr txBox="1">
            <a:spLocks/>
          </p:cNvSpPr>
          <p:nvPr/>
        </p:nvSpPr>
        <p:spPr>
          <a:xfrm>
            <a:off x="10472615" y="6492875"/>
            <a:ext cx="17193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9BFB5A-95C8-4104-A0BC-AE51F3050578}" type="slidenum">
              <a:rPr lang="en-US" smtClean="0">
                <a:latin typeface="Century Gothic" panose="020B0502020202020204" pitchFamily="34" charset="0"/>
              </a:rPr>
              <a:pPr/>
              <a:t>16</a:t>
            </a:fld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7B4585F1-9BC2-51F6-1C2F-99AA1FC65E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96"/>
            <a:ext cx="12192000" cy="140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E4CF8-9C2D-8DF7-6086-317A9F13F1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50"/>
          <a:stretch/>
        </p:blipFill>
        <p:spPr>
          <a:xfrm>
            <a:off x="0" y="1144989"/>
            <a:ext cx="12192000" cy="571301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FEF85A4-6ADD-6F11-4F26-C897BDF19BC9}"/>
              </a:ext>
            </a:extLst>
          </p:cNvPr>
          <p:cNvSpPr txBox="1">
            <a:spLocks/>
          </p:cNvSpPr>
          <p:nvPr/>
        </p:nvSpPr>
        <p:spPr>
          <a:xfrm>
            <a:off x="733647" y="118846"/>
            <a:ext cx="1091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Century Gothic" panose="020B0502020202020204" pitchFamily="34" charset="0"/>
              </a:rPr>
              <a:t>Selmon Expressway Overpass</a:t>
            </a:r>
          </a:p>
        </p:txBody>
      </p:sp>
    </p:spTree>
    <p:extLst>
      <p:ext uri="{BB962C8B-B14F-4D97-AF65-F5344CB8AC3E}">
        <p14:creationId xmlns:p14="http://schemas.microsoft.com/office/powerpoint/2010/main" val="3670531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AA480-F1C4-C3BC-F991-BADA6815D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E4867B-B26E-0E72-DDBA-5B6B350C961E}"/>
              </a:ext>
            </a:extLst>
          </p:cNvPr>
          <p:cNvSpPr/>
          <p:nvPr/>
        </p:nvSpPr>
        <p:spPr>
          <a:xfrm>
            <a:off x="9751079" y="0"/>
            <a:ext cx="2440921" cy="14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BB5BB7E-7761-B8A0-2B64-974C56F1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615" y="6492875"/>
            <a:ext cx="1719385" cy="365125"/>
          </a:xfrm>
        </p:spPr>
        <p:txBody>
          <a:bodyPr/>
          <a:lstStyle/>
          <a:p>
            <a:fld id="{009BFB5A-95C8-4104-A0BC-AE51F3050578}" type="slidenum">
              <a:rPr lang="en-US" smtClean="0">
                <a:latin typeface="Century Gothic" panose="020B0502020202020204" pitchFamily="34" charset="0"/>
              </a:rPr>
              <a:pPr/>
              <a:t>17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2B9FD46-CEE5-DC9B-E756-865672077C14}"/>
              </a:ext>
            </a:extLst>
          </p:cNvPr>
          <p:cNvSpPr txBox="1">
            <a:spLocks/>
          </p:cNvSpPr>
          <p:nvPr/>
        </p:nvSpPr>
        <p:spPr>
          <a:xfrm>
            <a:off x="10472615" y="6492875"/>
            <a:ext cx="17193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9BFB5A-95C8-4104-A0BC-AE51F3050578}" type="slidenum">
              <a:rPr lang="en-US" smtClean="0">
                <a:latin typeface="Century Gothic" panose="020B0502020202020204" pitchFamily="34" charset="0"/>
              </a:rPr>
              <a:pPr/>
              <a:t>17</a:t>
            </a:fld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11F6450B-3499-9DE7-310C-CCAF3D924A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96"/>
            <a:ext cx="12192000" cy="140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24558A4-5428-E4DF-3FEC-F846BF856529}"/>
              </a:ext>
            </a:extLst>
          </p:cNvPr>
          <p:cNvSpPr txBox="1">
            <a:spLocks/>
          </p:cNvSpPr>
          <p:nvPr/>
        </p:nvSpPr>
        <p:spPr>
          <a:xfrm>
            <a:off x="733647" y="118846"/>
            <a:ext cx="1091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Century Gothic" panose="020B0502020202020204" pitchFamily="34" charset="0"/>
              </a:rPr>
              <a:t>Potential Selmon Expressway Gateway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CEB93-B75E-7981-42D6-88033B1827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"/>
          <a:stretch/>
        </p:blipFill>
        <p:spPr>
          <a:xfrm>
            <a:off x="0" y="1309150"/>
            <a:ext cx="12192000" cy="555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7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88BF08-FF5D-1FC0-8E80-49E8FEDCD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94"/>
            <a:ext cx="12192000" cy="52944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F30383-0305-A004-82F5-D57086065319}"/>
              </a:ext>
            </a:extLst>
          </p:cNvPr>
          <p:cNvSpPr txBox="1">
            <a:spLocks/>
          </p:cNvSpPr>
          <p:nvPr/>
        </p:nvSpPr>
        <p:spPr>
          <a:xfrm>
            <a:off x="733647" y="118846"/>
            <a:ext cx="1091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Century Gothic" panose="020B0502020202020204" pitchFamily="34" charset="0"/>
              </a:rPr>
              <a:t>Concept Design north of Morrison Ave.</a:t>
            </a:r>
          </a:p>
        </p:txBody>
      </p:sp>
    </p:spTree>
    <p:extLst>
      <p:ext uri="{BB962C8B-B14F-4D97-AF65-F5344CB8AC3E}">
        <p14:creationId xmlns:p14="http://schemas.microsoft.com/office/powerpoint/2010/main" val="1884056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51079" y="0"/>
            <a:ext cx="2440921" cy="14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2BFE33B-F792-411D-B97A-298E8B7D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615" y="6492875"/>
            <a:ext cx="1719385" cy="365125"/>
          </a:xfrm>
        </p:spPr>
        <p:txBody>
          <a:bodyPr/>
          <a:lstStyle/>
          <a:p>
            <a:fld id="{009BFB5A-95C8-4104-A0BC-AE51F3050578}" type="slidenum">
              <a:rPr lang="en-US" smtClean="0">
                <a:latin typeface="Century Gothic" panose="020B0502020202020204" pitchFamily="34" charset="0"/>
              </a:rPr>
              <a:pPr/>
              <a:t>19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243F870F-9236-4C48-800A-0D1523F7ED8A}"/>
              </a:ext>
            </a:extLst>
          </p:cNvPr>
          <p:cNvSpPr txBox="1">
            <a:spLocks/>
          </p:cNvSpPr>
          <p:nvPr/>
        </p:nvSpPr>
        <p:spPr>
          <a:xfrm>
            <a:off x="10472615" y="6492875"/>
            <a:ext cx="17193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9BFB5A-95C8-4104-A0BC-AE51F3050578}" type="slidenum">
              <a:rPr lang="en-US" smtClean="0">
                <a:latin typeface="Century Gothic" panose="020B0502020202020204" pitchFamily="34" charset="0"/>
              </a:rPr>
              <a:pPr/>
              <a:t>19</a:t>
            </a:fld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F31323F5-1A29-4FF3-9EBA-612B02C249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96"/>
            <a:ext cx="12192000" cy="140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51623D-8746-4638-8A1F-388ECCE0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68" y="35321"/>
            <a:ext cx="995246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4000" kern="1200">
                <a:latin typeface="Century Gothic" panose="020B0502020202020204" pitchFamily="34" charset="0"/>
              </a:rPr>
              <a:t>Schedule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BDF11D-2FFD-9189-C8E6-2302AD745FD0}"/>
              </a:ext>
            </a:extLst>
          </p:cNvPr>
          <p:cNvSpPr txBox="1"/>
          <p:nvPr/>
        </p:nvSpPr>
        <p:spPr>
          <a:xfrm>
            <a:off x="575806" y="2419246"/>
            <a:ext cx="11040385" cy="3365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Preliminary Schedule: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856163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Modeling &amp; Final Route:			Dec. 2024 to May 2025 </a:t>
            </a:r>
          </a:p>
          <a:p>
            <a:pPr marL="742950" marR="0" lvl="1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856163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Preliminary Design Report:			Late Summer 2025 </a:t>
            </a:r>
          </a:p>
          <a:p>
            <a:pPr marL="742950" marR="0" lvl="1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856163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Phase:			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2025 to Spring 2026</a:t>
            </a:r>
          </a:p>
          <a:p>
            <a:pPr marL="742950" marR="0" lvl="1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856163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Works Construction:			Begin Early Fall 2025</a:t>
            </a:r>
          </a:p>
          <a:p>
            <a:pPr marL="742950" marR="0" lvl="1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856163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Construction: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 2026 to Summer 2029</a:t>
            </a:r>
          </a:p>
          <a:p>
            <a:pPr marL="742950" marR="0" lvl="1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856163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Public Meeting: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 2025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899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A1474-E36D-BCAA-06E3-E02E03352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4EFCB-2E36-77B6-ECFF-236FCFCDB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4" y="2842998"/>
            <a:ext cx="2917755" cy="1729001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accent5"/>
                </a:solidFill>
              </a:rPr>
              <a:t>Recommended Route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D5851-FDDA-F486-DC5A-CA3D03A827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50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66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40A38-7AC3-2F1F-52A6-BCAA141A1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11E0-B290-C732-AA94-74E01D54A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2859372"/>
            <a:ext cx="6781800" cy="1172002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accent5"/>
                </a:solidFill>
              </a:rPr>
              <a:t>Drainage Area Comparison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D4EAEF-D20D-6B69-9049-C0A6AA9417B7}"/>
              </a:ext>
            </a:extLst>
          </p:cNvPr>
          <p:cNvGrpSpPr/>
          <p:nvPr/>
        </p:nvGrpSpPr>
        <p:grpSpPr>
          <a:xfrm>
            <a:off x="7620001" y="0"/>
            <a:ext cx="4571999" cy="6858000"/>
            <a:chOff x="6096000" y="1"/>
            <a:chExt cx="4571999" cy="6858000"/>
          </a:xfrm>
        </p:grpSpPr>
        <p:pic>
          <p:nvPicPr>
            <p:cNvPr id="8" name="Picture 7" descr="A map with a blue line&#10;&#10;AI-generated content may be incorrect.">
              <a:extLst>
                <a:ext uri="{FF2B5EF4-FFF2-40B4-BE49-F238E27FC236}">
                  <a16:creationId xmlns:a16="http://schemas.microsoft.com/office/drawing/2014/main" id="{B3C43962-B2F1-1E22-12D2-E3B8C61AD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"/>
              <a:ext cx="4571999" cy="6858000"/>
            </a:xfrm>
            <a:prstGeom prst="rect">
              <a:avLst/>
            </a:prstGeom>
          </p:spPr>
        </p:pic>
        <p:pic>
          <p:nvPicPr>
            <p:cNvPr id="3" name="Content Placeholder 6">
              <a:extLst>
                <a:ext uri="{FF2B5EF4-FFF2-40B4-BE49-F238E27FC236}">
                  <a16:creationId xmlns:a16="http://schemas.microsoft.com/office/drawing/2014/main" id="{13435C68-D56B-F6CF-2614-EF81E5485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42" t="73215" r="1370" b="2127"/>
            <a:stretch/>
          </p:blipFill>
          <p:spPr>
            <a:xfrm>
              <a:off x="9404759" y="1254919"/>
              <a:ext cx="1177516" cy="1171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953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CED84-2652-38F9-E74D-44D1C170A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C4C3A1-16F2-EE16-67B6-244FECAB230C}"/>
              </a:ext>
            </a:extLst>
          </p:cNvPr>
          <p:cNvSpPr/>
          <p:nvPr/>
        </p:nvSpPr>
        <p:spPr>
          <a:xfrm>
            <a:off x="9751079" y="0"/>
            <a:ext cx="2440921" cy="14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6A7B5D-66FB-2DE2-20E8-6FCD01E705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0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100AFE7-827D-C0C0-E703-5EAF3CFC6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68" y="35321"/>
            <a:ext cx="531913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4000" kern="1200">
                <a:latin typeface="Century Gothic" panose="020B0502020202020204" pitchFamily="34" charset="0"/>
              </a:rPr>
              <a:t>Problem Description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CBACA3-5137-A271-A218-E21C0B6EC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8025" y="66862"/>
            <a:ext cx="4986197" cy="6648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9ECE53-86CC-13E2-96AF-81D1855C2C99}"/>
              </a:ext>
            </a:extLst>
          </p:cNvPr>
          <p:cNvSpPr txBox="1"/>
          <p:nvPr/>
        </p:nvSpPr>
        <p:spPr>
          <a:xfrm>
            <a:off x="136131" y="6240072"/>
            <a:ext cx="337013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Parkland Estates, August 2015</a:t>
            </a:r>
          </a:p>
        </p:txBody>
      </p:sp>
      <p:pic>
        <p:nvPicPr>
          <p:cNvPr id="9" name="Picture 8" descr="A flooded street with cars and trees&#10;&#10;AI-generated content may be incorrect.">
            <a:extLst>
              <a:ext uri="{FF2B5EF4-FFF2-40B4-BE49-F238E27FC236}">
                <a16:creationId xmlns:a16="http://schemas.microsoft.com/office/drawing/2014/main" id="{6C5443E2-865E-EBDD-F8F9-1134713C1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1579" r="2886" b="1805"/>
          <a:stretch/>
        </p:blipFill>
        <p:spPr>
          <a:xfrm>
            <a:off x="3612816" y="1698893"/>
            <a:ext cx="3338659" cy="4494063"/>
          </a:xfrm>
          <a:prstGeom prst="rect">
            <a:avLst/>
          </a:prstGeom>
        </p:spPr>
      </p:pic>
      <p:pic>
        <p:nvPicPr>
          <p:cNvPr id="4" name="Picture 3" descr="A flooded street with trees and cars&#10;&#10;AI-generated content may be incorrect.">
            <a:extLst>
              <a:ext uri="{FF2B5EF4-FFF2-40B4-BE49-F238E27FC236}">
                <a16:creationId xmlns:a16="http://schemas.microsoft.com/office/drawing/2014/main" id="{4ABA9AEA-6D7A-D3BD-7A69-EE39B6D8C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1" y="1698893"/>
            <a:ext cx="3370135" cy="4494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9FE640-66A0-354C-2B34-7B4A12E1CE4C}"/>
              </a:ext>
            </a:extLst>
          </p:cNvPr>
          <p:cNvSpPr txBox="1"/>
          <p:nvPr/>
        </p:nvSpPr>
        <p:spPr>
          <a:xfrm>
            <a:off x="3597077" y="6240072"/>
            <a:ext cx="33386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W Swann Ave at S Audubon Ave, July 2024</a:t>
            </a:r>
          </a:p>
        </p:txBody>
      </p:sp>
    </p:spTree>
    <p:extLst>
      <p:ext uri="{BB962C8B-B14F-4D97-AF65-F5344CB8AC3E}">
        <p14:creationId xmlns:p14="http://schemas.microsoft.com/office/powerpoint/2010/main" val="1594270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784D9-552A-F897-BF5F-1DB95E37C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571B-F391-D714-68EC-5CFFC90F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14" y="3038207"/>
            <a:ext cx="3719139" cy="178037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Route 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73E2C-310C-5391-479B-5170F40C5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50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98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796A4-B4CE-23E1-1786-9E0C137E5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DEA42-5CEE-856E-198C-22A2EDD65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4" y="2842998"/>
            <a:ext cx="2917755" cy="1729001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accent5"/>
                </a:solidFill>
              </a:rPr>
              <a:t>Recommended Route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515E0-01D9-D46D-E330-EFC7F7D7C2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50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36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14DC7-E841-9A6B-3A6D-72C52A679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A37ADE-C309-BB00-1936-16DF344ED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830693"/>
              </p:ext>
            </p:extLst>
          </p:nvPr>
        </p:nvGraphicFramePr>
        <p:xfrm>
          <a:off x="431513" y="1592969"/>
          <a:ext cx="11221767" cy="410166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07230">
                  <a:extLst>
                    <a:ext uri="{9D8B030D-6E8A-4147-A177-3AD203B41FA5}">
                      <a16:colId xmlns:a16="http://schemas.microsoft.com/office/drawing/2014/main" val="3011647680"/>
                    </a:ext>
                  </a:extLst>
                </a:gridCol>
                <a:gridCol w="1428535">
                  <a:extLst>
                    <a:ext uri="{9D8B030D-6E8A-4147-A177-3AD203B41FA5}">
                      <a16:colId xmlns:a16="http://schemas.microsoft.com/office/drawing/2014/main" val="3981975505"/>
                    </a:ext>
                  </a:extLst>
                </a:gridCol>
                <a:gridCol w="892834">
                  <a:extLst>
                    <a:ext uri="{9D8B030D-6E8A-4147-A177-3AD203B41FA5}">
                      <a16:colId xmlns:a16="http://schemas.microsoft.com/office/drawing/2014/main" val="2710748770"/>
                    </a:ext>
                  </a:extLst>
                </a:gridCol>
                <a:gridCol w="892834">
                  <a:extLst>
                    <a:ext uri="{9D8B030D-6E8A-4147-A177-3AD203B41FA5}">
                      <a16:colId xmlns:a16="http://schemas.microsoft.com/office/drawing/2014/main" val="2894979675"/>
                    </a:ext>
                  </a:extLst>
                </a:gridCol>
                <a:gridCol w="1262723">
                  <a:extLst>
                    <a:ext uri="{9D8B030D-6E8A-4147-A177-3AD203B41FA5}">
                      <a16:colId xmlns:a16="http://schemas.microsoft.com/office/drawing/2014/main" val="4036443121"/>
                    </a:ext>
                  </a:extLst>
                </a:gridCol>
                <a:gridCol w="1721895">
                  <a:extLst>
                    <a:ext uri="{9D8B030D-6E8A-4147-A177-3AD203B41FA5}">
                      <a16:colId xmlns:a16="http://schemas.microsoft.com/office/drawing/2014/main" val="2282075887"/>
                    </a:ext>
                  </a:extLst>
                </a:gridCol>
                <a:gridCol w="1479554">
                  <a:extLst>
                    <a:ext uri="{9D8B030D-6E8A-4147-A177-3AD203B41FA5}">
                      <a16:colId xmlns:a16="http://schemas.microsoft.com/office/drawing/2014/main" val="1309768430"/>
                    </a:ext>
                  </a:extLst>
                </a:gridCol>
                <a:gridCol w="1313742">
                  <a:extLst>
                    <a:ext uri="{9D8B030D-6E8A-4147-A177-3AD203B41FA5}">
                      <a16:colId xmlns:a16="http://schemas.microsoft.com/office/drawing/2014/main" val="51387254"/>
                    </a:ext>
                  </a:extLst>
                </a:gridCol>
                <a:gridCol w="1122420">
                  <a:extLst>
                    <a:ext uri="{9D8B030D-6E8A-4147-A177-3AD203B41FA5}">
                      <a16:colId xmlns:a16="http://schemas.microsoft.com/office/drawing/2014/main" val="4264224890"/>
                    </a:ext>
                  </a:extLst>
                </a:gridCol>
              </a:tblGrid>
              <a:tr h="76777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Scenario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Project Alternative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Cost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Route Length (LF)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Hydraulic Efficiency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Temporary Impacts to Adjacent Property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Constructability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CSX Crossing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ROW/Easements</a:t>
                      </a:r>
                    </a:p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Needed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3752601"/>
                  </a:ext>
                </a:extLst>
              </a:tr>
              <a:tr h="39160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Morrison</a:t>
                      </a: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800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800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800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19491095"/>
                  </a:ext>
                </a:extLst>
              </a:tr>
              <a:tr h="45712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Bristol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314078"/>
                  </a:ext>
                </a:extLst>
              </a:tr>
              <a:tr h="57625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Swann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814871"/>
                  </a:ext>
                </a:extLst>
              </a:tr>
              <a:tr h="3958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Georgia to Mississippi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62824682"/>
                  </a:ext>
                </a:extLst>
              </a:tr>
              <a:tr h="37956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Morrison to Rome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6881012"/>
                  </a:ext>
                </a:extLst>
              </a:tr>
              <a:tr h="37956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CSX 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135426"/>
                  </a:ext>
                </a:extLst>
              </a:tr>
              <a:tr h="37956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CSX 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135727"/>
                  </a:ext>
                </a:extLst>
              </a:tr>
              <a:tr h="37435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CSX 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915728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40B1EDA-32BB-5FE6-D4EF-AE52F381DFF8}"/>
              </a:ext>
            </a:extLst>
          </p:cNvPr>
          <p:cNvSpPr txBox="1">
            <a:spLocks/>
          </p:cNvSpPr>
          <p:nvPr/>
        </p:nvSpPr>
        <p:spPr>
          <a:xfrm>
            <a:off x="733647" y="118846"/>
            <a:ext cx="1091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Century Gothic" panose="020B0502020202020204" pitchFamily="34" charset="0"/>
              </a:rPr>
              <a:t>Reviewed Alternatives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AA2B57-7B33-D938-5296-F832DB4B708F}"/>
              </a:ext>
            </a:extLst>
          </p:cNvPr>
          <p:cNvSpPr/>
          <p:nvPr/>
        </p:nvSpPr>
        <p:spPr>
          <a:xfrm>
            <a:off x="3290432" y="2429992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26F9A3-18FF-3FDA-F718-D93C1A4B3554}"/>
              </a:ext>
            </a:extLst>
          </p:cNvPr>
          <p:cNvSpPr/>
          <p:nvPr/>
        </p:nvSpPr>
        <p:spPr>
          <a:xfrm>
            <a:off x="4178493" y="2429992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C84E5-CD41-94CA-CBF0-ECAEF01A9E8C}"/>
              </a:ext>
            </a:extLst>
          </p:cNvPr>
          <p:cNvSpPr/>
          <p:nvPr/>
        </p:nvSpPr>
        <p:spPr>
          <a:xfrm>
            <a:off x="5258135" y="2429992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D6CA5C-D784-D37D-9694-251ED2BBEEEB}"/>
              </a:ext>
            </a:extLst>
          </p:cNvPr>
          <p:cNvSpPr/>
          <p:nvPr/>
        </p:nvSpPr>
        <p:spPr>
          <a:xfrm>
            <a:off x="6772921" y="2429992"/>
            <a:ext cx="246888" cy="246888"/>
          </a:xfrm>
          <a:prstGeom prst="rect">
            <a:avLst/>
          </a:prstGeom>
          <a:solidFill>
            <a:srgbClr val="EAE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737A78-B349-3FB5-8D86-C5C6124049E1}"/>
              </a:ext>
            </a:extLst>
          </p:cNvPr>
          <p:cNvSpPr/>
          <p:nvPr/>
        </p:nvSpPr>
        <p:spPr>
          <a:xfrm>
            <a:off x="8309113" y="2429992"/>
            <a:ext cx="246888" cy="246888"/>
          </a:xfrm>
          <a:prstGeom prst="rect">
            <a:avLst/>
          </a:prstGeom>
          <a:solidFill>
            <a:srgbClr val="EAE4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A3978F-07E0-CAC9-17BE-8B346CCA36A2}"/>
              </a:ext>
            </a:extLst>
          </p:cNvPr>
          <p:cNvSpPr/>
          <p:nvPr/>
        </p:nvSpPr>
        <p:spPr>
          <a:xfrm>
            <a:off x="9747504" y="2429992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763FE8-5E46-2A9C-4DF2-27B64AEFD26A}"/>
              </a:ext>
            </a:extLst>
          </p:cNvPr>
          <p:cNvSpPr/>
          <p:nvPr/>
        </p:nvSpPr>
        <p:spPr>
          <a:xfrm>
            <a:off x="3286953" y="2861353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9CAEF5-13E7-5827-343C-BF445C730381}"/>
              </a:ext>
            </a:extLst>
          </p:cNvPr>
          <p:cNvSpPr/>
          <p:nvPr/>
        </p:nvSpPr>
        <p:spPr>
          <a:xfrm>
            <a:off x="4178493" y="2861353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1AC824-AC15-CC63-9AE1-EEE62A34CA2A}"/>
              </a:ext>
            </a:extLst>
          </p:cNvPr>
          <p:cNvSpPr/>
          <p:nvPr/>
        </p:nvSpPr>
        <p:spPr>
          <a:xfrm>
            <a:off x="5258135" y="2861353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DADAE5-452D-1B9F-82EB-683160A17AF4}"/>
              </a:ext>
            </a:extLst>
          </p:cNvPr>
          <p:cNvSpPr/>
          <p:nvPr/>
        </p:nvSpPr>
        <p:spPr>
          <a:xfrm>
            <a:off x="6772921" y="2861353"/>
            <a:ext cx="246888" cy="246888"/>
          </a:xfrm>
          <a:prstGeom prst="rect">
            <a:avLst/>
          </a:prstGeom>
          <a:solidFill>
            <a:srgbClr val="EAE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CE0D41-5F43-D0B0-CDF9-0DCE3F5FA2CA}"/>
              </a:ext>
            </a:extLst>
          </p:cNvPr>
          <p:cNvSpPr/>
          <p:nvPr/>
        </p:nvSpPr>
        <p:spPr>
          <a:xfrm>
            <a:off x="8309113" y="2861353"/>
            <a:ext cx="246888" cy="246888"/>
          </a:xfrm>
          <a:prstGeom prst="rect">
            <a:avLst/>
          </a:prstGeom>
          <a:solidFill>
            <a:srgbClr val="EAE4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565C4-0193-BEF7-B62B-D1B0176B9CCE}"/>
              </a:ext>
            </a:extLst>
          </p:cNvPr>
          <p:cNvSpPr/>
          <p:nvPr/>
        </p:nvSpPr>
        <p:spPr>
          <a:xfrm>
            <a:off x="9735811" y="2861353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2E88F5-42FD-9559-1969-35D45470D2DF}"/>
              </a:ext>
            </a:extLst>
          </p:cNvPr>
          <p:cNvSpPr/>
          <p:nvPr/>
        </p:nvSpPr>
        <p:spPr>
          <a:xfrm>
            <a:off x="3286953" y="3375059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BF896-89E4-A294-7152-24E482BD35D5}"/>
              </a:ext>
            </a:extLst>
          </p:cNvPr>
          <p:cNvSpPr/>
          <p:nvPr/>
        </p:nvSpPr>
        <p:spPr>
          <a:xfrm>
            <a:off x="4178493" y="3375059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9DDEE6-D46C-968D-613A-3AA3A0BB727C}"/>
              </a:ext>
            </a:extLst>
          </p:cNvPr>
          <p:cNvSpPr/>
          <p:nvPr/>
        </p:nvSpPr>
        <p:spPr>
          <a:xfrm>
            <a:off x="5258135" y="3375059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F74819-2A6A-5B2C-108F-A7DFF57748E2}"/>
              </a:ext>
            </a:extLst>
          </p:cNvPr>
          <p:cNvSpPr/>
          <p:nvPr/>
        </p:nvSpPr>
        <p:spPr>
          <a:xfrm>
            <a:off x="6772921" y="3375059"/>
            <a:ext cx="246888" cy="246888"/>
          </a:xfrm>
          <a:prstGeom prst="rect">
            <a:avLst/>
          </a:prstGeom>
          <a:solidFill>
            <a:srgbClr val="EAE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FAD99D-0762-11AC-380C-CDD25FF873F9}"/>
              </a:ext>
            </a:extLst>
          </p:cNvPr>
          <p:cNvSpPr/>
          <p:nvPr/>
        </p:nvSpPr>
        <p:spPr>
          <a:xfrm>
            <a:off x="8309113" y="3375059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883815-8C51-8D9C-AF89-C312793A6EB2}"/>
              </a:ext>
            </a:extLst>
          </p:cNvPr>
          <p:cNvSpPr/>
          <p:nvPr/>
        </p:nvSpPr>
        <p:spPr>
          <a:xfrm>
            <a:off x="9735811" y="3375059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196FB-B92D-80C8-B891-72156CF1195B}"/>
              </a:ext>
            </a:extLst>
          </p:cNvPr>
          <p:cNvSpPr/>
          <p:nvPr/>
        </p:nvSpPr>
        <p:spPr>
          <a:xfrm>
            <a:off x="3286953" y="3864107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D0101A-8D0A-38C7-2BC5-C95C6AA4A491}"/>
              </a:ext>
            </a:extLst>
          </p:cNvPr>
          <p:cNvSpPr/>
          <p:nvPr/>
        </p:nvSpPr>
        <p:spPr>
          <a:xfrm>
            <a:off x="4178493" y="3864107"/>
            <a:ext cx="246888" cy="246888"/>
          </a:xfrm>
          <a:prstGeom prst="rect">
            <a:avLst/>
          </a:prstGeom>
          <a:solidFill>
            <a:srgbClr val="EAE4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FA3C2E-2A0B-9189-DFE0-7E1E91E4D6EC}"/>
              </a:ext>
            </a:extLst>
          </p:cNvPr>
          <p:cNvSpPr/>
          <p:nvPr/>
        </p:nvSpPr>
        <p:spPr>
          <a:xfrm>
            <a:off x="5258135" y="3864107"/>
            <a:ext cx="246888" cy="246888"/>
          </a:xfrm>
          <a:prstGeom prst="rect">
            <a:avLst/>
          </a:prstGeom>
          <a:solidFill>
            <a:srgbClr val="EAE4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1A3B3E-82DA-636B-BFFE-0B8F77A0F5F9}"/>
              </a:ext>
            </a:extLst>
          </p:cNvPr>
          <p:cNvSpPr/>
          <p:nvPr/>
        </p:nvSpPr>
        <p:spPr>
          <a:xfrm>
            <a:off x="6772921" y="3864107"/>
            <a:ext cx="246888" cy="246888"/>
          </a:xfrm>
          <a:prstGeom prst="rect">
            <a:avLst/>
          </a:prstGeom>
          <a:solidFill>
            <a:srgbClr val="EAE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B5A17A-30F8-09D3-36A1-C582BB3C2672}"/>
              </a:ext>
            </a:extLst>
          </p:cNvPr>
          <p:cNvSpPr/>
          <p:nvPr/>
        </p:nvSpPr>
        <p:spPr>
          <a:xfrm>
            <a:off x="8309113" y="3864107"/>
            <a:ext cx="246888" cy="246888"/>
          </a:xfrm>
          <a:prstGeom prst="rect">
            <a:avLst/>
          </a:prstGeom>
          <a:solidFill>
            <a:srgbClr val="EAE4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6FE23E-8C44-A5C0-2D3C-327AC781F3E0}"/>
              </a:ext>
            </a:extLst>
          </p:cNvPr>
          <p:cNvSpPr/>
          <p:nvPr/>
        </p:nvSpPr>
        <p:spPr>
          <a:xfrm>
            <a:off x="9735811" y="3864107"/>
            <a:ext cx="246888" cy="246888"/>
          </a:xfrm>
          <a:prstGeom prst="rect">
            <a:avLst/>
          </a:prstGeom>
          <a:solidFill>
            <a:srgbClr val="EAE4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E97DC7-B8CC-D00F-0953-F918B69DD679}"/>
              </a:ext>
            </a:extLst>
          </p:cNvPr>
          <p:cNvSpPr/>
          <p:nvPr/>
        </p:nvSpPr>
        <p:spPr>
          <a:xfrm>
            <a:off x="3286953" y="4624210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23E0A9-0197-1E09-9142-55609115D130}"/>
              </a:ext>
            </a:extLst>
          </p:cNvPr>
          <p:cNvSpPr/>
          <p:nvPr/>
        </p:nvSpPr>
        <p:spPr>
          <a:xfrm>
            <a:off x="4178493" y="4624210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61432D4-B278-194A-5A88-D85242D1EC28}"/>
              </a:ext>
            </a:extLst>
          </p:cNvPr>
          <p:cNvSpPr/>
          <p:nvPr/>
        </p:nvSpPr>
        <p:spPr>
          <a:xfrm>
            <a:off x="5258135" y="4624210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1BE34FF-3DD6-F083-1ECA-084817401B46}"/>
              </a:ext>
            </a:extLst>
          </p:cNvPr>
          <p:cNvSpPr/>
          <p:nvPr/>
        </p:nvSpPr>
        <p:spPr>
          <a:xfrm>
            <a:off x="6772921" y="4624210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F99A0B8-CD2C-AF8E-945F-316D99793C9F}"/>
              </a:ext>
            </a:extLst>
          </p:cNvPr>
          <p:cNvSpPr/>
          <p:nvPr/>
        </p:nvSpPr>
        <p:spPr>
          <a:xfrm>
            <a:off x="8309113" y="4624210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A756998-F3A2-A436-6E55-3AFE0DEFEB5B}"/>
              </a:ext>
            </a:extLst>
          </p:cNvPr>
          <p:cNvSpPr/>
          <p:nvPr/>
        </p:nvSpPr>
        <p:spPr>
          <a:xfrm>
            <a:off x="9735811" y="4624210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44C0F7C-0044-6AED-F11B-75D5F73E71D7}"/>
              </a:ext>
            </a:extLst>
          </p:cNvPr>
          <p:cNvSpPr/>
          <p:nvPr/>
        </p:nvSpPr>
        <p:spPr>
          <a:xfrm>
            <a:off x="10970129" y="2429992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D679A2A-1769-042B-C2C8-DE4B30B96B3C}"/>
              </a:ext>
            </a:extLst>
          </p:cNvPr>
          <p:cNvSpPr/>
          <p:nvPr/>
        </p:nvSpPr>
        <p:spPr>
          <a:xfrm>
            <a:off x="10970129" y="2861353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EC869BC-539E-CC87-7F0B-B442D181D469}"/>
              </a:ext>
            </a:extLst>
          </p:cNvPr>
          <p:cNvSpPr/>
          <p:nvPr/>
        </p:nvSpPr>
        <p:spPr>
          <a:xfrm>
            <a:off x="10970129" y="3375059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5CD8259-C808-A3C9-88E7-72F37F553DBF}"/>
              </a:ext>
            </a:extLst>
          </p:cNvPr>
          <p:cNvSpPr/>
          <p:nvPr/>
        </p:nvSpPr>
        <p:spPr>
          <a:xfrm>
            <a:off x="10970129" y="3864107"/>
            <a:ext cx="246888" cy="246888"/>
          </a:xfrm>
          <a:prstGeom prst="rect">
            <a:avLst/>
          </a:prstGeom>
          <a:solidFill>
            <a:srgbClr val="EAE4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066F96B-D6D5-92AF-04CA-9656222D32A0}"/>
              </a:ext>
            </a:extLst>
          </p:cNvPr>
          <p:cNvSpPr/>
          <p:nvPr/>
        </p:nvSpPr>
        <p:spPr>
          <a:xfrm>
            <a:off x="10970129" y="4624210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E4E3411-A388-43B6-1762-8C218E4F64A2}"/>
              </a:ext>
            </a:extLst>
          </p:cNvPr>
          <p:cNvSpPr/>
          <p:nvPr/>
        </p:nvSpPr>
        <p:spPr>
          <a:xfrm>
            <a:off x="3286953" y="4238308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BA88AB7-DE90-2419-C6A8-56E63940078B}"/>
              </a:ext>
            </a:extLst>
          </p:cNvPr>
          <p:cNvSpPr/>
          <p:nvPr/>
        </p:nvSpPr>
        <p:spPr>
          <a:xfrm>
            <a:off x="4178493" y="4238308"/>
            <a:ext cx="246888" cy="246888"/>
          </a:xfrm>
          <a:prstGeom prst="rect">
            <a:avLst/>
          </a:prstGeom>
          <a:solidFill>
            <a:srgbClr val="EAE4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E752108-EB4C-ED76-770B-37703DCD2AC4}"/>
              </a:ext>
            </a:extLst>
          </p:cNvPr>
          <p:cNvSpPr/>
          <p:nvPr/>
        </p:nvSpPr>
        <p:spPr>
          <a:xfrm>
            <a:off x="5258135" y="4238308"/>
            <a:ext cx="246888" cy="246888"/>
          </a:xfrm>
          <a:prstGeom prst="rect">
            <a:avLst/>
          </a:prstGeom>
          <a:solidFill>
            <a:srgbClr val="EAE4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55BB2E8-4FD0-1C3C-5181-EEBCF22F290D}"/>
              </a:ext>
            </a:extLst>
          </p:cNvPr>
          <p:cNvSpPr/>
          <p:nvPr/>
        </p:nvSpPr>
        <p:spPr>
          <a:xfrm>
            <a:off x="6772921" y="4238308"/>
            <a:ext cx="246888" cy="246888"/>
          </a:xfrm>
          <a:prstGeom prst="rect">
            <a:avLst/>
          </a:prstGeom>
          <a:solidFill>
            <a:srgbClr val="EAE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A7A3A5B-6EF7-CCF0-4194-22ABCAB974A1}"/>
              </a:ext>
            </a:extLst>
          </p:cNvPr>
          <p:cNvSpPr/>
          <p:nvPr/>
        </p:nvSpPr>
        <p:spPr>
          <a:xfrm>
            <a:off x="8309113" y="4238308"/>
            <a:ext cx="246888" cy="246888"/>
          </a:xfrm>
          <a:prstGeom prst="rect">
            <a:avLst/>
          </a:prstGeom>
          <a:solidFill>
            <a:srgbClr val="EAE4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A2CA6A0-1858-0276-9B6A-0C8B15B04FB7}"/>
              </a:ext>
            </a:extLst>
          </p:cNvPr>
          <p:cNvSpPr/>
          <p:nvPr/>
        </p:nvSpPr>
        <p:spPr>
          <a:xfrm>
            <a:off x="9735811" y="4238308"/>
            <a:ext cx="246888" cy="246888"/>
          </a:xfrm>
          <a:prstGeom prst="rect">
            <a:avLst/>
          </a:prstGeom>
          <a:solidFill>
            <a:srgbClr val="EAE4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A856B-C745-3AA4-ADC5-F8A9D233F4D5}"/>
              </a:ext>
            </a:extLst>
          </p:cNvPr>
          <p:cNvSpPr/>
          <p:nvPr/>
        </p:nvSpPr>
        <p:spPr>
          <a:xfrm>
            <a:off x="10970129" y="4238308"/>
            <a:ext cx="246888" cy="246888"/>
          </a:xfrm>
          <a:prstGeom prst="rect">
            <a:avLst/>
          </a:prstGeom>
          <a:solidFill>
            <a:srgbClr val="EAE4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5C63909-E8BB-6E78-3BA3-623404E512A7}"/>
              </a:ext>
            </a:extLst>
          </p:cNvPr>
          <p:cNvSpPr/>
          <p:nvPr/>
        </p:nvSpPr>
        <p:spPr>
          <a:xfrm>
            <a:off x="3286953" y="5394771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C32DB5D-A735-D32A-8ACF-5FD72568DCB6}"/>
              </a:ext>
            </a:extLst>
          </p:cNvPr>
          <p:cNvSpPr/>
          <p:nvPr/>
        </p:nvSpPr>
        <p:spPr>
          <a:xfrm>
            <a:off x="4178493" y="5394771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B778678-B727-4847-9D42-C8542C0C8F89}"/>
              </a:ext>
            </a:extLst>
          </p:cNvPr>
          <p:cNvSpPr/>
          <p:nvPr/>
        </p:nvSpPr>
        <p:spPr>
          <a:xfrm>
            <a:off x="5258135" y="5394771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0CA5230-680A-56F2-D09C-ECF5E92F227C}"/>
              </a:ext>
            </a:extLst>
          </p:cNvPr>
          <p:cNvSpPr/>
          <p:nvPr/>
        </p:nvSpPr>
        <p:spPr>
          <a:xfrm>
            <a:off x="6772921" y="5394771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F909BE5-637B-B58A-FBC4-DA4D5238E70B}"/>
              </a:ext>
            </a:extLst>
          </p:cNvPr>
          <p:cNvSpPr/>
          <p:nvPr/>
        </p:nvSpPr>
        <p:spPr>
          <a:xfrm>
            <a:off x="8309113" y="5394771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62FE6C2-B73D-9067-A29A-F55660A83DB8}"/>
              </a:ext>
            </a:extLst>
          </p:cNvPr>
          <p:cNvSpPr/>
          <p:nvPr/>
        </p:nvSpPr>
        <p:spPr>
          <a:xfrm>
            <a:off x="9735811" y="5394771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507C070-8E05-232B-AAA8-B443FFB16719}"/>
              </a:ext>
            </a:extLst>
          </p:cNvPr>
          <p:cNvSpPr/>
          <p:nvPr/>
        </p:nvSpPr>
        <p:spPr>
          <a:xfrm>
            <a:off x="10970129" y="5394771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3C3DB51-B1F5-4874-2A9E-12CEE652DD14}"/>
              </a:ext>
            </a:extLst>
          </p:cNvPr>
          <p:cNvSpPr/>
          <p:nvPr/>
        </p:nvSpPr>
        <p:spPr>
          <a:xfrm>
            <a:off x="3286953" y="4994079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9A69F5B-D498-8B28-2AE9-E7E2497AA0DF}"/>
              </a:ext>
            </a:extLst>
          </p:cNvPr>
          <p:cNvSpPr/>
          <p:nvPr/>
        </p:nvSpPr>
        <p:spPr>
          <a:xfrm>
            <a:off x="4178493" y="4994079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AB6740B-EDAF-63D2-7AD3-5F7269C10F10}"/>
              </a:ext>
            </a:extLst>
          </p:cNvPr>
          <p:cNvSpPr/>
          <p:nvPr/>
        </p:nvSpPr>
        <p:spPr>
          <a:xfrm>
            <a:off x="5258135" y="4994079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7EFD379-B2E8-4CCD-C1C5-B8901F9B7020}"/>
              </a:ext>
            </a:extLst>
          </p:cNvPr>
          <p:cNvSpPr/>
          <p:nvPr/>
        </p:nvSpPr>
        <p:spPr>
          <a:xfrm>
            <a:off x="6772921" y="4994079"/>
            <a:ext cx="246888" cy="2468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9683819-1F21-A1F5-CF8C-EFF363B8E363}"/>
              </a:ext>
            </a:extLst>
          </p:cNvPr>
          <p:cNvSpPr/>
          <p:nvPr/>
        </p:nvSpPr>
        <p:spPr>
          <a:xfrm>
            <a:off x="8309113" y="4994079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4E8F299-5A8D-39D0-4984-E7B92E8187D4}"/>
              </a:ext>
            </a:extLst>
          </p:cNvPr>
          <p:cNvSpPr/>
          <p:nvPr/>
        </p:nvSpPr>
        <p:spPr>
          <a:xfrm>
            <a:off x="9735811" y="4994079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D09647-3667-EE16-D7F1-EB99883962F5}"/>
              </a:ext>
            </a:extLst>
          </p:cNvPr>
          <p:cNvSpPr/>
          <p:nvPr/>
        </p:nvSpPr>
        <p:spPr>
          <a:xfrm>
            <a:off x="10970129" y="4994079"/>
            <a:ext cx="246888" cy="246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4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C679A-306F-EAF2-E13A-6E7F2A55B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C01BE-34CE-D395-0D6D-BBED44CF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2842998"/>
            <a:ext cx="3678042" cy="1852291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accent5"/>
                </a:solidFill>
              </a:rPr>
              <a:t>Flood Reduction Benefits</a:t>
            </a:r>
          </a:p>
        </p:txBody>
      </p:sp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2F164D81-ED2F-BFA1-7B56-AC2718EF0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12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51079" y="0"/>
            <a:ext cx="2440921" cy="14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2BFE33B-F792-411D-B97A-298E8B7D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615" y="6492875"/>
            <a:ext cx="1719385" cy="365125"/>
          </a:xfrm>
        </p:spPr>
        <p:txBody>
          <a:bodyPr/>
          <a:lstStyle/>
          <a:p>
            <a:fld id="{009BFB5A-95C8-4104-A0BC-AE51F3050578}" type="slidenum">
              <a:rPr lang="en-US" smtClean="0">
                <a:latin typeface="Century Gothic" panose="020B0502020202020204" pitchFamily="34" charset="0"/>
              </a:rPr>
              <a:pPr/>
              <a:t>9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243F870F-9236-4C48-800A-0D1523F7ED8A}"/>
              </a:ext>
            </a:extLst>
          </p:cNvPr>
          <p:cNvSpPr txBox="1">
            <a:spLocks/>
          </p:cNvSpPr>
          <p:nvPr/>
        </p:nvSpPr>
        <p:spPr>
          <a:xfrm>
            <a:off x="10472615" y="6492875"/>
            <a:ext cx="17193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9BFB5A-95C8-4104-A0BC-AE51F3050578}" type="slidenum">
              <a:rPr lang="en-US" smtClean="0">
                <a:latin typeface="Century Gothic" panose="020B0502020202020204" pitchFamily="34" charset="0"/>
              </a:rPr>
              <a:pPr/>
              <a:t>9</a:t>
            </a:fld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F31323F5-1A29-4FF3-9EBA-612B02C249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96"/>
            <a:ext cx="12192000" cy="140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51623D-8746-4638-8A1F-388ECCE0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68" y="35321"/>
            <a:ext cx="995246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4000" kern="1200">
                <a:latin typeface="Century Gothic" panose="020B0502020202020204" pitchFamily="34" charset="0"/>
              </a:rPr>
              <a:t>Benefits Beyond Flood Relief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0E372-F1DC-ED7E-C80A-C2B60E95F987}"/>
              </a:ext>
            </a:extLst>
          </p:cNvPr>
          <p:cNvSpPr txBox="1"/>
          <p:nvPr/>
        </p:nvSpPr>
        <p:spPr>
          <a:xfrm>
            <a:off x="0" y="2150105"/>
            <a:ext cx="5609690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Establish stormwater spine </a:t>
            </a:r>
            <a:br>
              <a:rPr lang="en-US" sz="2400" dirty="0"/>
            </a:br>
            <a:r>
              <a:rPr lang="en-US" sz="2400" dirty="0"/>
              <a:t>for future flood relief projects</a:t>
            </a:r>
          </a:p>
          <a:p>
            <a:pPr marL="74295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Improve roadways in and near project area</a:t>
            </a:r>
          </a:p>
          <a:p>
            <a:pPr marL="742950" marR="0" lvl="1" indent="-4572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New, upgraded utilities </a:t>
            </a:r>
          </a:p>
          <a:p>
            <a:pPr marL="742950" marR="0" lvl="1" indent="-4572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Improve water quality discharges </a:t>
            </a:r>
            <a:br>
              <a:rPr lang="en-US" sz="2400" dirty="0"/>
            </a:br>
            <a:r>
              <a:rPr lang="en-US" sz="2400" dirty="0"/>
              <a:t>to the Bay</a:t>
            </a:r>
          </a:p>
          <a:p>
            <a:pPr marL="74295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All new streetscape on South Howard</a:t>
            </a:r>
          </a:p>
          <a:p>
            <a:pPr marL="742950" marR="0" lvl="1" indent="-4572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6" name="Picture 5" descr="A crosswalk with cars and buildings in the background&#10;&#10;Description automatically generated">
            <a:extLst>
              <a:ext uri="{FF2B5EF4-FFF2-40B4-BE49-F238E27FC236}">
                <a16:creationId xmlns:a16="http://schemas.microsoft.com/office/drawing/2014/main" id="{824791B8-993E-C585-2526-16F3D77A53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8463" y="1850645"/>
            <a:ext cx="6009694" cy="414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52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AB2BE98-8A37-432D-A765-A91C2B8D9A76}" vid="{F18CE948-EE21-446A-BE67-2872F3D30E3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5AFB88E0FE3349A7C75031530816CE" ma:contentTypeVersion="22" ma:contentTypeDescription="Create a new document." ma:contentTypeScope="" ma:versionID="6684b26240c2b0351fe5d22b81e57923">
  <xsd:schema xmlns:xsd="http://www.w3.org/2001/XMLSchema" xmlns:xs="http://www.w3.org/2001/XMLSchema" xmlns:p="http://schemas.microsoft.com/office/2006/metadata/properties" xmlns:ns2="f0ddde6f-5117-4496-b6da-3ae3cd6e84b5" xmlns:ns3="d1bce6b0-5b63-4bf8-a451-7a4de7a9019b" targetNamespace="http://schemas.microsoft.com/office/2006/metadata/properties" ma:root="true" ma:fieldsID="8d312e6b2917a94f144ac2ee193958b6" ns2:_="" ns3:_="">
    <xsd:import namespace="f0ddde6f-5117-4496-b6da-3ae3cd6e84b5"/>
    <xsd:import namespace="d1bce6b0-5b63-4bf8-a451-7a4de7a9019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Thumbnail" minOccurs="0"/>
                <xsd:element ref="ns3:MediaServiceSearchProperties" minOccurs="0"/>
                <xsd:element ref="ns3:Date" minOccurs="0"/>
                <xsd:element ref="ns3:DateandTime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dde6f-5117-4496-b6da-3ae3cd6e84b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4c9c04f-98ef-4394-863c-285cf4f0a46e}" ma:internalName="TaxCatchAll" ma:showField="CatchAllData" ma:web="f0ddde6f-5117-4496-b6da-3ae3cd6e84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bce6b0-5b63-4bf8-a451-7a4de7a901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68ead3-5317-42d0-a36b-790fe47475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Thumbnail" ma:index="25" nillable="true" ma:displayName="Thumbnail" ma:format="Thumbnail" ma:internalName="Thumbnail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7" nillable="true" ma:displayName="Date" ma:format="DateOnly" ma:internalName="Date">
      <xsd:simpleType>
        <xsd:restriction base="dms:DateTime"/>
      </xsd:simpleType>
    </xsd:element>
    <xsd:element name="DateandTime" ma:index="28" nillable="true" ma:displayName="Date and Time" ma:format="DateOnly" ma:internalName="DateandTime">
      <xsd:simpleType>
        <xsd:restriction base="dms:DateTim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bce6b0-5b63-4bf8-a451-7a4de7a9019b">
      <Terms xmlns="http://schemas.microsoft.com/office/infopath/2007/PartnerControls"/>
    </lcf76f155ced4ddcb4097134ff3c332f>
    <TaxCatchAll xmlns="f0ddde6f-5117-4496-b6da-3ae3cd6e84b5" xsi:nil="true"/>
    <Thumbnail xmlns="d1bce6b0-5b63-4bf8-a451-7a4de7a9019b" xsi:nil="true"/>
    <Date xmlns="d1bce6b0-5b63-4bf8-a451-7a4de7a9019b" xsi:nil="true"/>
    <DateandTime xmlns="d1bce6b0-5b63-4bf8-a451-7a4de7a9019b" xsi:nil="true"/>
  </documentManagement>
</p:properties>
</file>

<file path=customXml/itemProps1.xml><?xml version="1.0" encoding="utf-8"?>
<ds:datastoreItem xmlns:ds="http://schemas.openxmlformats.org/officeDocument/2006/customXml" ds:itemID="{865E52E8-D052-4B6C-B72C-6B1149EDEB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55963F-2580-40C5-BABF-B0C1B22114CE}"/>
</file>

<file path=customXml/itemProps3.xml><?xml version="1.0" encoding="utf-8"?>
<ds:datastoreItem xmlns:ds="http://schemas.openxmlformats.org/officeDocument/2006/customXml" ds:itemID="{7CF47F3F-73F4-4E9F-9FC7-394C206494BE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40643f25-9253-4377-b685-80991b0d9d0d"/>
    <ds:schemaRef ds:uri="http://purl.org/dc/elements/1.1/"/>
    <ds:schemaRef ds:uri="http://schemas.microsoft.com/office/infopath/2007/PartnerControls"/>
    <ds:schemaRef ds:uri="347d7fd5-abc1-48f2-95ff-743ef309b976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87d70b0f-5efc-4991-a065-e205bc3db308}" enabled="0" method="" siteId="{87d70b0f-5efc-4991-a065-e205bc3db30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693</Words>
  <Application>Microsoft Office PowerPoint</Application>
  <PresentationFormat>Widescreen</PresentationFormat>
  <Paragraphs>140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 Narrow</vt:lpstr>
      <vt:lpstr>Arial</vt:lpstr>
      <vt:lpstr>Calibri</vt:lpstr>
      <vt:lpstr>Calibri Light</vt:lpstr>
      <vt:lpstr>Century Gothic</vt:lpstr>
      <vt:lpstr>Courier New</vt:lpstr>
      <vt:lpstr>Symbol</vt:lpstr>
      <vt:lpstr>Office Theme</vt:lpstr>
      <vt:lpstr>Custom Design</vt:lpstr>
      <vt:lpstr>South Howard Flood Relief Project</vt:lpstr>
      <vt:lpstr>Recommended Route</vt:lpstr>
      <vt:lpstr>Drainage Area Comparison</vt:lpstr>
      <vt:lpstr>Problem Description</vt:lpstr>
      <vt:lpstr>Route Alternatives</vt:lpstr>
      <vt:lpstr>Recommended Route</vt:lpstr>
      <vt:lpstr>PowerPoint Presentation</vt:lpstr>
      <vt:lpstr>Flood Reduction Benefits</vt:lpstr>
      <vt:lpstr>Benefits Beyond Flood Relief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Florida Forward Jean Duncan, P.E.</dc:title>
  <dc:creator>Brandie Miklus</dc:creator>
  <cp:lastModifiedBy>Tina Allen</cp:lastModifiedBy>
  <cp:revision>7</cp:revision>
  <cp:lastPrinted>2025-05-21T17:01:56Z</cp:lastPrinted>
  <dcterms:created xsi:type="dcterms:W3CDTF">2021-07-21T06:42:56Z</dcterms:created>
  <dcterms:modified xsi:type="dcterms:W3CDTF">2025-06-06T13:49:52Z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0x010100BC5AFB88E0FE3349A7C75031530816CE</vt:lpwstr>
  </property>
  <property fmtid="{D5CDD505-2E9C-101B-9397-08002B2CF9AE}" pid="3" name="MediaServiceImageTags">
    <vt:lpwstr/>
  </property>
</Properties>
</file>